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sldIdLst>
    <p:sldId id="256" r:id="rId2"/>
    <p:sldId id="373" r:id="rId3"/>
    <p:sldId id="374" r:id="rId4"/>
    <p:sldId id="258" r:id="rId5"/>
    <p:sldId id="259" r:id="rId6"/>
    <p:sldId id="277" r:id="rId7"/>
    <p:sldId id="260" r:id="rId8"/>
    <p:sldId id="367" r:id="rId9"/>
    <p:sldId id="311" r:id="rId10"/>
    <p:sldId id="312" r:id="rId11"/>
    <p:sldId id="313" r:id="rId12"/>
    <p:sldId id="262" r:id="rId13"/>
    <p:sldId id="289" r:id="rId14"/>
    <p:sldId id="290" r:id="rId15"/>
    <p:sldId id="263" r:id="rId16"/>
    <p:sldId id="292" r:id="rId17"/>
    <p:sldId id="294" r:id="rId18"/>
    <p:sldId id="295" r:id="rId19"/>
    <p:sldId id="296" r:id="rId20"/>
    <p:sldId id="297" r:id="rId21"/>
    <p:sldId id="378" r:id="rId22"/>
    <p:sldId id="301" r:id="rId23"/>
    <p:sldId id="303" r:id="rId24"/>
    <p:sldId id="304" r:id="rId25"/>
    <p:sldId id="305" r:id="rId26"/>
    <p:sldId id="306" r:id="rId27"/>
    <p:sldId id="307" r:id="rId28"/>
    <p:sldId id="308" r:id="rId29"/>
    <p:sldId id="377" r:id="rId30"/>
    <p:sldId id="329" r:id="rId31"/>
    <p:sldId id="330" r:id="rId32"/>
    <p:sldId id="265" r:id="rId33"/>
    <p:sldId id="317" r:id="rId34"/>
    <p:sldId id="318" r:id="rId35"/>
    <p:sldId id="332" r:id="rId36"/>
    <p:sldId id="334" r:id="rId37"/>
    <p:sldId id="368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50" r:id="rId46"/>
    <p:sldId id="353" r:id="rId47"/>
    <p:sldId id="351" r:id="rId48"/>
    <p:sldId id="352" r:id="rId49"/>
    <p:sldId id="347" r:id="rId50"/>
    <p:sldId id="370" r:id="rId51"/>
    <p:sldId id="372" r:id="rId52"/>
    <p:sldId id="359" r:id="rId53"/>
    <p:sldId id="379" r:id="rId54"/>
    <p:sldId id="380" r:id="rId55"/>
    <p:sldId id="381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266" r:id="rId64"/>
    <p:sldId id="267" r:id="rId65"/>
    <p:sldId id="269" r:id="rId66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Corbel" panose="020B0503020204020204" pitchFamily="34" charset="0"/>
      <p:regular r:id="rId71"/>
      <p:bold r:id="rId72"/>
      <p:italic r:id="rId73"/>
      <p:boldItalic r:id="rId74"/>
    </p:embeddedFont>
    <p:embeddedFont>
      <p:font typeface="Tahoma" panose="020B0604030504040204" pitchFamily="34" charset="0"/>
      <p:regular r:id="rId75"/>
      <p:bold r:id="rId76"/>
    </p:embeddedFont>
    <p:embeddedFont>
      <p:font typeface="VNI-Broad" pitchFamily="2" charset="0"/>
      <p:regular r:id="rId77"/>
    </p:embeddedFont>
    <p:embeddedFont>
      <p:font typeface="VNI-Commerce" pitchFamily="2" charset="0"/>
      <p:boldItalic r:id="rId78"/>
    </p:embeddedFont>
    <p:embeddedFont>
      <p:font typeface="VNI-Helve" pitchFamily="2" charset="0"/>
      <p:regular r:id="rId79"/>
      <p:bold r:id="rId80"/>
      <p:italic r:id="rId81"/>
      <p:boldItalic r:id="rId82"/>
    </p:embeddedFont>
    <p:embeddedFont>
      <p:font typeface="VNI-Times" pitchFamily="2" charset="0"/>
      <p:regular r:id="rId83"/>
      <p:bold r:id="rId84"/>
      <p:italic r:id="rId85"/>
      <p:boldItalic r:id="rId86"/>
    </p:embeddedFont>
    <p:embeddedFont>
      <p:font typeface="Wingdings 2" panose="05020102010507070707" pitchFamily="18" charset="2"/>
      <p:regular r:id="rId87"/>
    </p:embeddedFont>
    <p:embeddedFont>
      <p:font typeface="Wingdings 3" panose="05040102010807070707" pitchFamily="18" charset="2"/>
      <p:regular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>
      <p:cViewPr varScale="1">
        <p:scale>
          <a:sx n="91" d="100"/>
          <a:sy n="91" d="100"/>
        </p:scale>
        <p:origin x="1133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7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/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/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C3F3E467-AA6E-4CE7-AE4F-8452C497B9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C81935C8-2047-4A12-AD50-A02E2E9A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wmf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../BSTHUAN-PTNS2008/Nephro-ureterolithotomy/final.m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../../../../../My%20Videos/Video%20clip/5FunnyAdverts.wmv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7772400" cy="1829761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SỎI ĐƯỜNG TIẾT NIỆU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581400"/>
            <a:ext cx="7772400" cy="1199704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TS.BS. NGUYỄN ĐẠO THUẤN</a:t>
            </a:r>
          </a:p>
          <a:p>
            <a:pPr algn="r"/>
            <a:r>
              <a:rPr lang="en-US" i="1" dirty="0" err="1"/>
              <a:t>Giảng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Tiết</a:t>
            </a:r>
            <a:r>
              <a:rPr lang="en-US" i="1" dirty="0"/>
              <a:t> </a:t>
            </a:r>
            <a:r>
              <a:rPr lang="en-US" i="1" dirty="0" err="1"/>
              <a:t>Niệu</a:t>
            </a:r>
            <a:r>
              <a:rPr lang="en-US" i="1" dirty="0"/>
              <a:t> </a:t>
            </a:r>
            <a:r>
              <a:rPr lang="en-US" i="1" dirty="0" err="1"/>
              <a:t>Học</a:t>
            </a:r>
            <a:endParaRPr lang="en-US" i="1" dirty="0"/>
          </a:p>
          <a:p>
            <a:pPr algn="r"/>
            <a:r>
              <a:rPr lang="en-US" i="1" dirty="0"/>
              <a:t>BV </a:t>
            </a:r>
            <a:r>
              <a:rPr lang="en-US" i="1" dirty="0" err="1"/>
              <a:t>Bình</a:t>
            </a:r>
            <a:r>
              <a:rPr lang="en-US" i="1" dirty="0"/>
              <a:t> </a:t>
            </a:r>
            <a:r>
              <a:rPr lang="en-US" i="1" dirty="0" err="1"/>
              <a:t>Dân</a:t>
            </a:r>
            <a:r>
              <a:rPr lang="en-US" i="1" dirty="0"/>
              <a:t> – ĐHYD, TP.HCM</a:t>
            </a:r>
          </a:p>
          <a:p>
            <a:endParaRPr lang="en-US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VNI-Times" pitchFamily="2" charset="0"/>
              </a:rPr>
              <a:t>Bieán</a:t>
            </a:r>
            <a:r>
              <a:rPr lang="en-US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VNI-Times" pitchFamily="2" charset="0"/>
              </a:rPr>
              <a:t>chöùng</a:t>
            </a:r>
            <a:endParaRPr lang="en-US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752600"/>
            <a:ext cx="7315200" cy="3429000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3200" dirty="0" err="1">
                <a:latin typeface="VNI-Times" pitchFamily="2" charset="0"/>
              </a:rPr>
              <a:t>Ñau</a:t>
            </a:r>
            <a:r>
              <a:rPr lang="en-US" sz="3200" dirty="0">
                <a:latin typeface="VNI-Times" pitchFamily="2" charset="0"/>
              </a:rPr>
              <a:t> </a:t>
            </a:r>
            <a:r>
              <a:rPr lang="en-US" sz="3200" dirty="0" err="1">
                <a:latin typeface="VNI-Times" pitchFamily="2" charset="0"/>
              </a:rPr>
              <a:t>quaën</a:t>
            </a:r>
            <a:r>
              <a:rPr lang="en-US" sz="3200" dirty="0">
                <a:latin typeface="VNI-Times" pitchFamily="2" charset="0"/>
              </a:rPr>
              <a:t> </a:t>
            </a:r>
            <a:r>
              <a:rPr lang="en-US" sz="3200" dirty="0" err="1">
                <a:latin typeface="VNI-Times" pitchFamily="2" charset="0"/>
              </a:rPr>
              <a:t>thaän</a:t>
            </a:r>
            <a:endParaRPr lang="en-US" sz="3200" dirty="0">
              <a:latin typeface="VNI-Times" pitchFamily="2" charset="0"/>
            </a:endParaRPr>
          </a:p>
          <a:p>
            <a:pPr eaLnBrk="1" hangingPunct="1">
              <a:defRPr/>
            </a:pPr>
            <a:r>
              <a:rPr lang="en-US" sz="3200" dirty="0" err="1">
                <a:latin typeface="VNI-Times" pitchFamily="2" charset="0"/>
              </a:rPr>
              <a:t>Nhiễm</a:t>
            </a:r>
            <a:r>
              <a:rPr lang="en-US" sz="3200" dirty="0">
                <a:latin typeface="VNI-Times" pitchFamily="2" charset="0"/>
              </a:rPr>
              <a:t> </a:t>
            </a:r>
            <a:r>
              <a:rPr lang="en-US" sz="3200" dirty="0" err="1">
                <a:latin typeface="VNI-Times" pitchFamily="2" charset="0"/>
              </a:rPr>
              <a:t>khuẩn</a:t>
            </a:r>
            <a:r>
              <a:rPr lang="en-US" sz="3200" dirty="0">
                <a:latin typeface="VNI-Times" pitchFamily="2" charset="0"/>
              </a:rPr>
              <a:t> </a:t>
            </a:r>
          </a:p>
          <a:p>
            <a:pPr eaLnBrk="1" hangingPunct="1">
              <a:defRPr/>
            </a:pPr>
            <a:r>
              <a:rPr lang="en-US" sz="3200" dirty="0" err="1">
                <a:latin typeface="VNI-Times" pitchFamily="2" charset="0"/>
              </a:rPr>
              <a:t>Beá</a:t>
            </a:r>
            <a:r>
              <a:rPr lang="en-US" sz="3200" dirty="0">
                <a:latin typeface="VNI-Times" pitchFamily="2" charset="0"/>
              </a:rPr>
              <a:t> </a:t>
            </a:r>
            <a:r>
              <a:rPr lang="en-US" sz="3200" dirty="0" err="1">
                <a:latin typeface="VNI-Times" pitchFamily="2" charset="0"/>
              </a:rPr>
              <a:t>taéc</a:t>
            </a:r>
            <a:r>
              <a:rPr lang="en-US" sz="3200" dirty="0">
                <a:latin typeface="VNI-Times" pitchFamily="2" charset="0"/>
              </a:rPr>
              <a:t> </a:t>
            </a:r>
          </a:p>
          <a:p>
            <a:pPr eaLnBrk="1" hangingPunct="1">
              <a:buNone/>
              <a:defRPr/>
            </a:pP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		=&gt;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öù</a:t>
            </a: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nöôùc</a:t>
            </a: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,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giaõn</a:t>
            </a: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nở</a:t>
            </a: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,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vỡ</a:t>
            </a: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thận</a:t>
            </a:r>
            <a:endParaRPr lang="en-US" sz="3200" dirty="0">
              <a:solidFill>
                <a:srgbClr val="0070C0"/>
              </a:solidFill>
              <a:latin typeface="VNI-Times" pitchFamily="2" charset="0"/>
            </a:endParaRPr>
          </a:p>
          <a:p>
            <a:pPr eaLnBrk="1" hangingPunct="1">
              <a:defRPr/>
            </a:pPr>
            <a:r>
              <a:rPr lang="en-US" sz="3200" dirty="0" err="1">
                <a:latin typeface="VNI-Times" pitchFamily="2" charset="0"/>
              </a:rPr>
              <a:t>Xô</a:t>
            </a:r>
            <a:r>
              <a:rPr lang="en-US" sz="3200" dirty="0">
                <a:latin typeface="VNI-Times" pitchFamily="2" charset="0"/>
              </a:rPr>
              <a:t> </a:t>
            </a:r>
            <a:r>
              <a:rPr lang="en-US" sz="3200" dirty="0" err="1">
                <a:latin typeface="VNI-Times" pitchFamily="2" charset="0"/>
              </a:rPr>
              <a:t>hoaù</a:t>
            </a:r>
            <a:r>
              <a:rPr lang="en-US" sz="3200" dirty="0">
                <a:latin typeface="VNI-Times" pitchFamily="2" charset="0"/>
              </a:rPr>
              <a:t> </a:t>
            </a:r>
            <a:r>
              <a:rPr lang="en-US" sz="3200" dirty="0" err="1">
                <a:latin typeface="VNI-Times" pitchFamily="2" charset="0"/>
              </a:rPr>
              <a:t>vaø</a:t>
            </a:r>
            <a:r>
              <a:rPr lang="en-US" sz="3200" dirty="0">
                <a:latin typeface="VNI-Times" pitchFamily="2" charset="0"/>
              </a:rPr>
              <a:t> </a:t>
            </a:r>
            <a:r>
              <a:rPr lang="en-US" sz="3200" dirty="0" err="1">
                <a:latin typeface="VNI-Times" pitchFamily="2" charset="0"/>
              </a:rPr>
              <a:t>hoaïi</a:t>
            </a:r>
            <a:r>
              <a:rPr lang="en-US" sz="3200" dirty="0">
                <a:latin typeface="VNI-Times" pitchFamily="2" charset="0"/>
              </a:rPr>
              <a:t> </a:t>
            </a:r>
            <a:r>
              <a:rPr lang="en-US" sz="3200" dirty="0" err="1">
                <a:latin typeface="VNI-Times" pitchFamily="2" charset="0"/>
              </a:rPr>
              <a:t>töû</a:t>
            </a:r>
            <a:endParaRPr lang="en-US" sz="3200" dirty="0"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3200" dirty="0">
                <a:latin typeface="VNI-Times" pitchFamily="2" charset="0"/>
              </a:rPr>
              <a:t>		</a:t>
            </a: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=&gt;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mất</a:t>
            </a: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chức</a:t>
            </a: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năng</a:t>
            </a: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thận</a:t>
            </a: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,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suy</a:t>
            </a:r>
            <a:r>
              <a:rPr lang="en-US" sz="32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VNI-Times" pitchFamily="2" charset="0"/>
              </a:rPr>
              <a:t>thận</a:t>
            </a:r>
            <a:endParaRPr lang="en-US" sz="3200" dirty="0">
              <a:solidFill>
                <a:srgbClr val="0070C0"/>
              </a:solidFill>
              <a:latin typeface="VNI-Times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609600"/>
            <a:ext cx="8229600" cy="792163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4000" dirty="0" err="1">
                <a:solidFill>
                  <a:schemeClr val="hlink"/>
                </a:solidFill>
                <a:latin typeface="VNI-Times" pitchFamily="2" charset="0"/>
              </a:rPr>
              <a:t>Nhiễm</a:t>
            </a:r>
            <a:r>
              <a:rPr lang="en-US" sz="40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4000" dirty="0" err="1">
                <a:solidFill>
                  <a:schemeClr val="hlink"/>
                </a:solidFill>
                <a:latin typeface="VNI-Times" pitchFamily="2" charset="0"/>
              </a:rPr>
              <a:t>khuẩn</a:t>
            </a:r>
            <a:r>
              <a:rPr lang="en-US" sz="40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br>
              <a:rPr lang="en-US" sz="4000" dirty="0">
                <a:latin typeface="VNI-Times" pitchFamily="2" charset="0"/>
              </a:rPr>
            </a:br>
            <a:endParaRPr lang="en-US" sz="4000" dirty="0">
              <a:latin typeface="VNI-Times" pitchFamily="2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7772400" cy="4525963"/>
          </a:xfrm>
        </p:spPr>
        <p:txBody>
          <a:bodyPr/>
          <a:lstStyle/>
          <a:p>
            <a:pPr rtl="0">
              <a:buSzPts val="3000"/>
              <a:buFont typeface="Times New Roman" panose="02020603050405020304" pitchFamily="18" charset="0"/>
              <a:buChar char=""/>
            </a:pPr>
            <a:r>
              <a:rPr lang="vi-VN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Viêm </a:t>
            </a:r>
            <a:r>
              <a:rPr lang="vi-VN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thận</a:t>
            </a:r>
            <a:r>
              <a:rPr lang="vi-VN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vi-VN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ngược</a:t>
            </a:r>
            <a:r>
              <a:rPr lang="vi-VN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vi-VN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chiều</a:t>
            </a:r>
            <a:r>
              <a:rPr lang="vi-VN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vi-VN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và</a:t>
            </a:r>
            <a:r>
              <a:rPr lang="vi-VN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viêm </a:t>
            </a:r>
            <a:r>
              <a:rPr lang="vi-VN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thận</a:t>
            </a:r>
            <a:r>
              <a:rPr lang="vi-VN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vi-VN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kẽ</a:t>
            </a:r>
            <a:endParaRPr lang="vi-VN" sz="1800" b="0" i="0" u="none" strike="noStrike" kern="1200" baseline="0" dirty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pPr rtl="0">
              <a:buSzPts val="3000"/>
              <a:buFont typeface="Times New Roman" panose="02020603050405020304" pitchFamily="18" charset="0"/>
              <a:buChar char=""/>
            </a:pP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Viêm</a:t>
            </a: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thận</a:t>
            </a: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mủ</a:t>
            </a:r>
            <a:endParaRPr lang="en-US" sz="1800" b="0" i="0" u="none" strike="noStrike" kern="1200" baseline="0" dirty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pPr rtl="0">
              <a:buSzPts val="3000"/>
              <a:buFont typeface="Times New Roman" panose="02020603050405020304" pitchFamily="18" charset="0"/>
              <a:buChar char=""/>
            </a:pPr>
            <a:r>
              <a:rPr lang="vi-VN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Thận</a:t>
            </a:r>
            <a:r>
              <a:rPr lang="vi-VN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vi-VN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chướng</a:t>
            </a:r>
            <a:r>
              <a:rPr lang="vi-VN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vi-VN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mủ</a:t>
            </a:r>
            <a:endParaRPr lang="vi-VN" sz="1800" b="0" i="0" u="none" strike="noStrike" kern="1200" baseline="0" dirty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pPr rtl="0">
              <a:buSzPts val="3000"/>
              <a:buFont typeface="Times New Roman" panose="02020603050405020304" pitchFamily="18" charset="0"/>
              <a:buChar char=""/>
            </a:pP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Viêm</a:t>
            </a: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tấy</a:t>
            </a: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quanh</a:t>
            </a: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thận</a:t>
            </a:r>
            <a:endParaRPr lang="en-US" sz="1800" b="0" i="0" u="none" strike="noStrike" kern="1200" baseline="0" dirty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pPr rtl="0">
              <a:buSzPts val="3000"/>
              <a:buFont typeface="Times New Roman" panose="02020603050405020304" pitchFamily="18" charset="0"/>
              <a:buChar char=""/>
            </a:pP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Ap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xe</a:t>
            </a: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quanh</a:t>
            </a: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thận</a:t>
            </a:r>
            <a:endParaRPr lang="en-US" sz="1800" b="0" i="0" u="none" strike="noStrike" kern="1200" baseline="0" dirty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pPr rtl="0">
              <a:buSzPts val="3000"/>
              <a:buFont typeface="Times New Roman" panose="02020603050405020304" pitchFamily="18" charset="0"/>
              <a:buChar char=""/>
            </a:pP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Nhiễm</a:t>
            </a: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khuẩn</a:t>
            </a: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huyết</a:t>
            </a:r>
            <a:endParaRPr lang="en-US" sz="1800" b="0" i="0" u="none" strike="noStrike" kern="1200" baseline="0" dirty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pPr rtl="0">
              <a:buSzPts val="3000"/>
              <a:buFont typeface="Times New Roman" panose="02020603050405020304" pitchFamily="18" charset="0"/>
              <a:buChar char=""/>
            </a:pP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Shock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nhiễm</a:t>
            </a: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kern="1200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khuẩn</a:t>
            </a:r>
            <a:r>
              <a:rPr lang="en-US" sz="1800" b="0" i="0" u="none" strike="noStrike" kern="1200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</a:p>
          <a:p>
            <a:pPr rtl="0"/>
            <a:endParaRPr lang="en-US" sz="1800" b="0" i="0" u="none" strike="noStrike" kern="1200" baseline="0" dirty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pPr rtl="0"/>
            <a:endParaRPr lang="en-US" sz="1800" b="0" i="0" u="none" strike="noStrike" kern="1200" baseline="0" dirty="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LÂM SÀNG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382000" cy="4525963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None/>
            </a:pPr>
            <a:r>
              <a:rPr lang="en-US" sz="2800" dirty="0">
                <a:solidFill>
                  <a:srgbClr val="00B0F0"/>
                </a:solidFill>
                <a:latin typeface="VNI-Helve" pitchFamily="2" charset="0"/>
              </a:rPr>
              <a:t>1.TRIEÄU CHÖÙNG: </a:t>
            </a:r>
            <a:endParaRPr lang="en-US" sz="2800" dirty="0">
              <a:solidFill>
                <a:srgbClr val="00B0F0"/>
              </a:solidFill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>
                <a:latin typeface="VNI-Times" pitchFamily="2" charset="0"/>
              </a:rPr>
              <a:t>- </a:t>
            </a:r>
            <a:r>
              <a:rPr lang="en-US" sz="2800" dirty="0" err="1">
                <a:latin typeface="VNI-Times" pitchFamily="2" charset="0"/>
              </a:rPr>
              <a:t>Khoâng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trieäu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chöùng</a:t>
            </a:r>
            <a:endParaRPr lang="en-US" sz="2800" dirty="0"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>
                <a:latin typeface="VNI-Times" pitchFamily="2" charset="0"/>
              </a:rPr>
              <a:t>- </a:t>
            </a:r>
            <a:r>
              <a:rPr lang="en-US" sz="2800" dirty="0" err="1">
                <a:latin typeface="VNI-Times" pitchFamily="2" charset="0"/>
              </a:rPr>
              <a:t>Caûm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giaùc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naëng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vuøng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thaän</a:t>
            </a:r>
            <a:endParaRPr lang="en-US" sz="2800" dirty="0"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>
                <a:latin typeface="VNI-Times" pitchFamily="2" charset="0"/>
              </a:rPr>
              <a:t>- </a:t>
            </a:r>
            <a:r>
              <a:rPr lang="en-US" sz="2800" dirty="0" err="1">
                <a:latin typeface="VNI-Times" pitchFamily="2" charset="0"/>
              </a:rPr>
              <a:t>Ñau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quaën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thaän</a:t>
            </a:r>
            <a:endParaRPr lang="en-US" sz="2800" dirty="0"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>
                <a:latin typeface="VNI-Times" pitchFamily="2" charset="0"/>
              </a:rPr>
              <a:t>- </a:t>
            </a:r>
            <a:r>
              <a:rPr lang="en-US" sz="2800" dirty="0" err="1">
                <a:latin typeface="VNI-Times" pitchFamily="2" charset="0"/>
              </a:rPr>
              <a:t>Trieäu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chöùng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ñi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keøm</a:t>
            </a:r>
            <a:endParaRPr lang="en-US" sz="2800" dirty="0"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>
                <a:latin typeface="VNI-Times" pitchFamily="2" charset="0"/>
              </a:rPr>
              <a:t>- </a:t>
            </a:r>
            <a:r>
              <a:rPr lang="en-US" sz="2800" dirty="0" err="1">
                <a:latin typeface="VNI-Times" pitchFamily="2" charset="0"/>
              </a:rPr>
              <a:t>Caùc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trieäu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chöùng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cuaû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bieán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chöùng</a:t>
            </a:r>
            <a:r>
              <a:rPr lang="en-US" sz="2800" dirty="0">
                <a:latin typeface="VNI-Times" pitchFamily="2" charset="0"/>
              </a:rPr>
              <a:t>:</a:t>
            </a:r>
          </a:p>
          <a:p>
            <a:pPr>
              <a:buFont typeface="Wingdings" pitchFamily="2" charset="2"/>
              <a:buNone/>
            </a:pPr>
            <a:r>
              <a:rPr lang="en-US" sz="2800" dirty="0">
                <a:latin typeface="VNI-Times" pitchFamily="2" charset="0"/>
              </a:rPr>
              <a:t>		. </a:t>
            </a:r>
            <a:r>
              <a:rPr lang="en-US" sz="2800" dirty="0" err="1">
                <a:latin typeface="VNI-Times" pitchFamily="2" charset="0"/>
              </a:rPr>
              <a:t>Suy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thaän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caáp</a:t>
            </a:r>
            <a:r>
              <a:rPr lang="en-US" sz="2800" dirty="0">
                <a:latin typeface="VNI-Times" pitchFamily="2" charset="0"/>
              </a:rPr>
              <a:t>: </a:t>
            </a:r>
            <a:r>
              <a:rPr lang="en-US" sz="2800" dirty="0" err="1">
                <a:latin typeface="VNI-Times" pitchFamily="2" charset="0"/>
              </a:rPr>
              <a:t>phuø</a:t>
            </a:r>
            <a:r>
              <a:rPr lang="en-US" sz="2800" dirty="0">
                <a:latin typeface="VNI-Times" pitchFamily="2" charset="0"/>
              </a:rPr>
              <a:t>, </a:t>
            </a:r>
            <a:r>
              <a:rPr lang="en-US" sz="2800" dirty="0" err="1">
                <a:latin typeface="VNI-Times" pitchFamily="2" charset="0"/>
              </a:rPr>
              <a:t>voâ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nieäu</a:t>
            </a:r>
            <a:r>
              <a:rPr lang="en-US" sz="2800" dirty="0">
                <a:latin typeface="VNI-Times" pitchFamily="2" charset="0"/>
              </a:rPr>
              <a:t>, </a:t>
            </a:r>
            <a:r>
              <a:rPr lang="en-US" sz="2800" dirty="0" err="1">
                <a:latin typeface="VNI-Times" pitchFamily="2" charset="0"/>
              </a:rPr>
              <a:t>lô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mô</a:t>
            </a:r>
            <a:endParaRPr lang="en-US" sz="2800" dirty="0"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>
                <a:latin typeface="VNI-Times" pitchFamily="2" charset="0"/>
              </a:rPr>
              <a:t>		. </a:t>
            </a:r>
            <a:r>
              <a:rPr lang="en-US" sz="2800" dirty="0" err="1">
                <a:latin typeface="VNI-Times" pitchFamily="2" charset="0"/>
              </a:rPr>
              <a:t>Suy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thaän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maïn</a:t>
            </a:r>
            <a:r>
              <a:rPr lang="en-US" sz="2800" dirty="0">
                <a:latin typeface="VNI-Times" pitchFamily="2" charset="0"/>
              </a:rPr>
              <a:t>: </a:t>
            </a:r>
            <a:r>
              <a:rPr lang="en-US" sz="2800" dirty="0" err="1">
                <a:latin typeface="VNI-Times" pitchFamily="2" charset="0"/>
              </a:rPr>
              <a:t>thieáu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maùu</a:t>
            </a:r>
            <a:r>
              <a:rPr lang="en-US" sz="2800" dirty="0">
                <a:latin typeface="VNI-Times" pitchFamily="2" charset="0"/>
              </a:rPr>
              <a:t>, </a:t>
            </a:r>
            <a:r>
              <a:rPr lang="en-US" sz="2800" dirty="0" err="1">
                <a:latin typeface="VNI-Times" pitchFamily="2" charset="0"/>
              </a:rPr>
              <a:t>tăng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huyeát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aùp</a:t>
            </a:r>
            <a:r>
              <a:rPr lang="en-US" sz="2800" dirty="0">
                <a:latin typeface="VNI-Times" pitchFamily="2" charset="0"/>
              </a:rPr>
              <a:t>…</a:t>
            </a:r>
          </a:p>
          <a:p>
            <a:pPr>
              <a:buFont typeface="Wingdings" pitchFamily="2" charset="2"/>
              <a:buNone/>
            </a:pPr>
            <a:r>
              <a:rPr lang="en-US" sz="2800" dirty="0">
                <a:latin typeface="VNI-Times" pitchFamily="2" charset="0"/>
              </a:rPr>
              <a:t>		. </a:t>
            </a:r>
            <a:r>
              <a:rPr lang="en-US" sz="2800" dirty="0" err="1">
                <a:latin typeface="VNI-Times" pitchFamily="2" charset="0"/>
              </a:rPr>
              <a:t>Nhiễm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khuẩn</a:t>
            </a:r>
            <a:r>
              <a:rPr lang="en-US" sz="2800" dirty="0">
                <a:latin typeface="VNI-Times" pitchFamily="2" charset="0"/>
              </a:rPr>
              <a:t>: </a:t>
            </a:r>
            <a:r>
              <a:rPr lang="en-US" sz="2800" dirty="0" err="1">
                <a:latin typeface="VNI-Times" pitchFamily="2" charset="0"/>
              </a:rPr>
              <a:t>ñau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hoâng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löng</a:t>
            </a:r>
            <a:r>
              <a:rPr lang="en-US" sz="2800" dirty="0">
                <a:latin typeface="VNI-Times" pitchFamily="2" charset="0"/>
              </a:rPr>
              <a:t>, </a:t>
            </a:r>
            <a:r>
              <a:rPr lang="en-US" sz="2800" dirty="0" err="1">
                <a:latin typeface="VNI-Times" pitchFamily="2" charset="0"/>
              </a:rPr>
              <a:t>soát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cao,laïnh</a:t>
            </a:r>
            <a:r>
              <a:rPr lang="en-US" sz="2800" dirty="0">
                <a:latin typeface="VNI-Times" pitchFamily="2" charset="0"/>
              </a:rPr>
              <a:t> run…</a:t>
            </a:r>
            <a:endParaRPr lang="vi-VN" sz="2800" dirty="0">
              <a:latin typeface="VNI-Times" pitchFamily="2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1341438"/>
            <a:ext cx="585787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319338" y="568166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/>
          </p:cNvSpPr>
          <p:nvPr>
            <p:ph idx="1"/>
          </p:nvPr>
        </p:nvSpPr>
        <p:spPr>
          <a:xfrm>
            <a:off x="900112" y="765174"/>
            <a:ext cx="8015287" cy="51022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800" b="1" dirty="0">
                <a:solidFill>
                  <a:srgbClr val="00B0F0"/>
                </a:solidFill>
              </a:rPr>
              <a:t>2. </a:t>
            </a:r>
            <a:r>
              <a:rPr lang="en-US" sz="2800" b="1" dirty="0" err="1">
                <a:solidFill>
                  <a:srgbClr val="00B0F0"/>
                </a:solidFill>
              </a:rPr>
              <a:t>Dấu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hiệu</a:t>
            </a:r>
            <a:r>
              <a:rPr lang="en-US" sz="2800" b="1" dirty="0">
                <a:solidFill>
                  <a:srgbClr val="00B0F0"/>
                </a:solidFill>
              </a:rPr>
              <a:t>:</a:t>
            </a:r>
            <a:br>
              <a:rPr lang="en-US" sz="2400" b="1" dirty="0"/>
            </a:br>
            <a:endParaRPr lang="en-US" sz="2400" dirty="0"/>
          </a:p>
          <a:p>
            <a:r>
              <a:rPr lang="en-US" sz="2800" dirty="0" err="1"/>
              <a:t>Thận</a:t>
            </a:r>
            <a:r>
              <a:rPr lang="en-US" sz="2800" dirty="0"/>
              <a:t> </a:t>
            </a:r>
            <a:r>
              <a:rPr lang="en-US" sz="2800" dirty="0" err="1"/>
              <a:t>lớn</a:t>
            </a:r>
            <a:endParaRPr lang="en-US" sz="2800" dirty="0"/>
          </a:p>
          <a:p>
            <a:r>
              <a:rPr lang="en-US" sz="2800" dirty="0" err="1"/>
              <a:t>Chạm</a:t>
            </a:r>
            <a:r>
              <a:rPr lang="en-US" sz="2800" dirty="0"/>
              <a:t> </a:t>
            </a:r>
            <a:r>
              <a:rPr lang="en-US" sz="2800" dirty="0" err="1"/>
              <a:t>thận</a:t>
            </a:r>
            <a:endParaRPr lang="en-US" sz="2800" dirty="0"/>
          </a:p>
          <a:p>
            <a:r>
              <a:rPr lang="en-US" sz="2800" dirty="0"/>
              <a:t>Rung </a:t>
            </a:r>
            <a:r>
              <a:rPr lang="en-US" sz="2800" dirty="0" err="1"/>
              <a:t>thận</a:t>
            </a:r>
            <a:endParaRPr lang="en-US" sz="2800" dirty="0"/>
          </a:p>
          <a:p>
            <a:r>
              <a:rPr lang="en-US" sz="2800" dirty="0" err="1"/>
              <a:t>Phản</a:t>
            </a:r>
            <a:r>
              <a:rPr lang="en-US" sz="2800" dirty="0"/>
              <a:t> </a:t>
            </a:r>
            <a:r>
              <a:rPr lang="en-US" sz="2800" dirty="0" err="1"/>
              <a:t>ứng</a:t>
            </a:r>
            <a:r>
              <a:rPr lang="en-US" sz="2800" dirty="0"/>
              <a:t> </a:t>
            </a:r>
            <a:r>
              <a:rPr lang="en-US" sz="2800" dirty="0" err="1"/>
              <a:t>gồng</a:t>
            </a:r>
            <a:r>
              <a:rPr lang="en-US" sz="2800" dirty="0"/>
              <a:t> </a:t>
            </a:r>
            <a:r>
              <a:rPr lang="en-US" sz="2800" dirty="0" err="1"/>
              <a:t>cứng</a:t>
            </a:r>
            <a:r>
              <a:rPr lang="en-US" sz="2800" dirty="0"/>
              <a:t>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phản</a:t>
            </a:r>
            <a:r>
              <a:rPr lang="en-US" sz="2800" dirty="0"/>
              <a:t> </a:t>
            </a:r>
            <a:r>
              <a:rPr lang="en-US" sz="2800" dirty="0" err="1"/>
              <a:t>ứng</a:t>
            </a:r>
            <a:r>
              <a:rPr lang="en-US" sz="2800" dirty="0"/>
              <a:t> </a:t>
            </a:r>
            <a:r>
              <a:rPr lang="en-US" sz="2800" dirty="0" err="1"/>
              <a:t>dội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nhiễm</a:t>
            </a:r>
            <a:r>
              <a:rPr lang="en-US" sz="2800" dirty="0"/>
              <a:t> </a:t>
            </a:r>
            <a:r>
              <a:rPr lang="en-US" sz="2800" dirty="0" err="1"/>
              <a:t>khuẩn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.	</a:t>
            </a:r>
          </a:p>
          <a:p>
            <a:r>
              <a:rPr lang="en-US" sz="2800" dirty="0" err="1"/>
              <a:t>Chướng</a:t>
            </a:r>
            <a:r>
              <a:rPr lang="en-US" sz="2800" dirty="0"/>
              <a:t> </a:t>
            </a:r>
            <a:r>
              <a:rPr lang="en-US" sz="2800" dirty="0" err="1"/>
              <a:t>bụng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liệt</a:t>
            </a:r>
            <a:r>
              <a:rPr lang="en-US" sz="2800" dirty="0"/>
              <a:t> </a:t>
            </a:r>
            <a:r>
              <a:rPr lang="en-US" sz="2800" dirty="0" err="1"/>
              <a:t>ruột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trường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cơn</a:t>
            </a:r>
            <a:r>
              <a:rPr lang="en-US" sz="2800" dirty="0"/>
              <a:t> </a:t>
            </a:r>
            <a:r>
              <a:rPr lang="en-US" sz="2800" dirty="0" err="1"/>
              <a:t>đau</a:t>
            </a:r>
            <a:r>
              <a:rPr lang="en-US" sz="2800" dirty="0"/>
              <a:t> </a:t>
            </a:r>
            <a:r>
              <a:rPr lang="en-US" sz="2800" dirty="0" err="1"/>
              <a:t>bão</a:t>
            </a:r>
            <a:r>
              <a:rPr lang="en-US" sz="2800" dirty="0"/>
              <a:t> </a:t>
            </a:r>
            <a:r>
              <a:rPr lang="en-US" sz="2800" dirty="0" err="1"/>
              <a:t>thận</a:t>
            </a:r>
            <a:r>
              <a:rPr lang="en-US" sz="2800" dirty="0"/>
              <a:t>.</a:t>
            </a:r>
            <a:endParaRPr lang="vi-VN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CẬN LÂM SÀNG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5240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800" b="1" dirty="0">
                <a:solidFill>
                  <a:srgbClr val="00B0F0"/>
                </a:solidFill>
                <a:latin typeface="Tahoma" pitchFamily="34" charset="0"/>
              </a:rPr>
              <a:t>1. </a:t>
            </a:r>
            <a:r>
              <a:rPr lang="en-US" sz="2800" b="1" dirty="0" err="1">
                <a:solidFill>
                  <a:srgbClr val="00B0F0"/>
                </a:solidFill>
                <a:latin typeface="Tahoma" pitchFamily="34" charset="0"/>
              </a:rPr>
              <a:t>Máu</a:t>
            </a:r>
            <a:r>
              <a:rPr lang="en-US" sz="2800" b="1" dirty="0">
                <a:solidFill>
                  <a:srgbClr val="00B0F0"/>
                </a:solidFill>
                <a:latin typeface="Tahoma" pitchFamily="34" charset="0"/>
              </a:rPr>
              <a:t>:</a:t>
            </a:r>
            <a:endParaRPr lang="en-US" sz="2800" dirty="0">
              <a:solidFill>
                <a:srgbClr val="00B0F0"/>
              </a:solidFill>
              <a:latin typeface="Tahoma" pitchFamily="34" charset="0"/>
              <a:sym typeface="Wingdings" pitchFamily="2" charset="2"/>
            </a:endParaRPr>
          </a:p>
          <a:p>
            <a:pPr>
              <a:buFont typeface="Wingdings" pitchFamily="2" charset="2"/>
              <a:buNone/>
            </a:pPr>
            <a:r>
              <a:rPr lang="en-US" sz="2800" dirty="0">
                <a:latin typeface="Tahoma" pitchFamily="34" charset="0"/>
                <a:sym typeface="Wingdings" pitchFamily="2" charset="2"/>
              </a:rPr>
              <a:t>	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Bạch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cầu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tăng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khi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có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đau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hoặc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nhiễm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khuẩn</a:t>
            </a:r>
            <a:r>
              <a:rPr lang="en-US" sz="2800" dirty="0">
                <a:latin typeface="Tahoma" pitchFamily="34" charset="0"/>
              </a:rPr>
              <a:t>.</a:t>
            </a:r>
            <a:endParaRPr lang="en-US" sz="2800" dirty="0">
              <a:latin typeface="Tahoma" pitchFamily="34" charset="0"/>
              <a:sym typeface="Wingdings" pitchFamily="2" charset="2"/>
            </a:endParaRPr>
          </a:p>
          <a:p>
            <a:pPr>
              <a:buFont typeface="Wingdings" pitchFamily="2" charset="2"/>
              <a:buNone/>
            </a:pPr>
            <a:r>
              <a:rPr lang="en-US" sz="2800" dirty="0">
                <a:latin typeface="Tahoma" pitchFamily="34" charset="0"/>
                <a:sym typeface="Wingdings" pitchFamily="2" charset="2"/>
              </a:rPr>
              <a:t>	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Thiếu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máu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nếu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chức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năng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thận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giảm</a:t>
            </a:r>
            <a:r>
              <a:rPr lang="en-US" sz="2800" dirty="0">
                <a:latin typeface="Tahoma" pitchFamily="34" charset="0"/>
              </a:rPr>
              <a:t>.</a:t>
            </a:r>
            <a:br>
              <a:rPr lang="en-US" sz="2800" dirty="0">
                <a:latin typeface="Tahoma" pitchFamily="34" charset="0"/>
              </a:rPr>
            </a:br>
            <a:r>
              <a:rPr lang="en-US" sz="2800" dirty="0">
                <a:latin typeface="Tahoma" pitchFamily="34" charset="0"/>
              </a:rPr>
              <a:t>  </a:t>
            </a:r>
          </a:p>
          <a:p>
            <a:pPr>
              <a:buFont typeface="Wingdings" pitchFamily="2" charset="2"/>
              <a:buNone/>
            </a:pPr>
            <a:r>
              <a:rPr lang="en-US" sz="2800" b="1" dirty="0">
                <a:solidFill>
                  <a:srgbClr val="00B0F0"/>
                </a:solidFill>
                <a:latin typeface="Tahoma" pitchFamily="34" charset="0"/>
              </a:rPr>
              <a:t>2. </a:t>
            </a:r>
            <a:r>
              <a:rPr lang="en-US" sz="2800" b="1" dirty="0" err="1">
                <a:solidFill>
                  <a:srgbClr val="00B0F0"/>
                </a:solidFill>
                <a:latin typeface="Tahoma" pitchFamily="34" charset="0"/>
              </a:rPr>
              <a:t>Nước</a:t>
            </a:r>
            <a:r>
              <a:rPr lang="en-US" sz="2800" b="1" dirty="0">
                <a:solidFill>
                  <a:srgbClr val="00B0F0"/>
                </a:solidFill>
                <a:latin typeface="Tahoma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Tahoma" pitchFamily="34" charset="0"/>
              </a:rPr>
              <a:t>tiểu</a:t>
            </a:r>
            <a:r>
              <a:rPr lang="en-US" sz="2800" b="1" dirty="0">
                <a:solidFill>
                  <a:srgbClr val="00B0F0"/>
                </a:solidFill>
                <a:latin typeface="Tahoma" pitchFamily="34" charset="0"/>
              </a:rPr>
              <a:t>: </a:t>
            </a:r>
          </a:p>
          <a:p>
            <a:pPr>
              <a:buFont typeface="Wingdings" pitchFamily="2" charset="2"/>
              <a:buNone/>
            </a:pPr>
            <a:r>
              <a:rPr lang="en-US" sz="2800" b="1" dirty="0">
                <a:solidFill>
                  <a:srgbClr val="00B0F0"/>
                </a:solidFill>
                <a:latin typeface="Tahoma" pitchFamily="34" charset="0"/>
              </a:rPr>
              <a:t>	</a:t>
            </a:r>
            <a:r>
              <a:rPr lang="en-US" sz="2800" dirty="0">
                <a:latin typeface="Tahoma" pitchFamily="34" charset="0"/>
                <a:sym typeface="Wingdings" pitchFamily="2" charset="2"/>
              </a:rPr>
              <a:t>  </a:t>
            </a:r>
            <a:r>
              <a:rPr lang="en-US" sz="2800" dirty="0" err="1"/>
              <a:t>Tiểu</a:t>
            </a:r>
            <a:r>
              <a:rPr lang="en-US" sz="2800" dirty="0"/>
              <a:t> </a:t>
            </a:r>
            <a:r>
              <a:rPr lang="en-US" sz="2800" dirty="0" err="1"/>
              <a:t>máu</a:t>
            </a:r>
            <a:r>
              <a:rPr lang="en-US" sz="2800" dirty="0"/>
              <a:t>, </a:t>
            </a:r>
            <a:r>
              <a:rPr lang="en-US" sz="2800" dirty="0" err="1"/>
              <a:t>thường</a:t>
            </a:r>
            <a:r>
              <a:rPr lang="en-US" sz="2800" dirty="0"/>
              <a:t> vi </a:t>
            </a:r>
            <a:r>
              <a:rPr lang="en-US" sz="2800" dirty="0" err="1"/>
              <a:t>thể</a:t>
            </a:r>
            <a:r>
              <a:rPr lang="en-US" sz="2800" dirty="0"/>
              <a:t>. </a:t>
            </a:r>
            <a:br>
              <a:rPr lang="en-US" sz="2800" b="1" dirty="0">
                <a:latin typeface="Tahoma" pitchFamily="34" charset="0"/>
              </a:rPr>
            </a:br>
            <a:endParaRPr lang="en-US" sz="2800" b="1" dirty="0">
              <a:latin typeface="Tahoma" pitchFamily="34" charset="0"/>
            </a:endParaRPr>
          </a:p>
          <a:p>
            <a:pPr>
              <a:buFont typeface="Wingdings" pitchFamily="2" charset="2"/>
              <a:buNone/>
            </a:pPr>
            <a:endParaRPr lang="vi-VN" sz="28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254476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n-US" sz="2800" dirty="0">
                <a:latin typeface="Tahoma" pitchFamily="34" charset="0"/>
              </a:rPr>
              <a:t>3. </a:t>
            </a:r>
            <a:r>
              <a:rPr lang="en-US" sz="2800" dirty="0" err="1">
                <a:latin typeface="Tahoma" pitchFamily="34" charset="0"/>
              </a:rPr>
              <a:t>Siêu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âm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bụng</a:t>
            </a:r>
            <a:br>
              <a:rPr lang="en-US" sz="2800" dirty="0">
                <a:latin typeface="Tahoma" pitchFamily="34" charset="0"/>
              </a:rPr>
            </a:br>
            <a:r>
              <a:rPr lang="en-US" sz="2800" dirty="0">
                <a:latin typeface="Tahoma" pitchFamily="34" charset="0"/>
              </a:rPr>
              <a:t>		</a:t>
            </a:r>
            <a:r>
              <a:rPr lang="en-US" sz="2800" dirty="0"/>
              <a:t>* </a:t>
            </a:r>
            <a:r>
              <a:rPr lang="en-US" sz="2800" dirty="0" err="1"/>
              <a:t>giãn</a:t>
            </a:r>
            <a:r>
              <a:rPr lang="en-US" sz="2800" dirty="0"/>
              <a:t> </a:t>
            </a:r>
            <a:r>
              <a:rPr lang="en-US" sz="2800" dirty="0" err="1"/>
              <a:t>đài</a:t>
            </a:r>
            <a:r>
              <a:rPr lang="en-US" sz="2800" dirty="0"/>
              <a:t> </a:t>
            </a:r>
            <a:r>
              <a:rPr lang="en-US" sz="2800" dirty="0" err="1"/>
              <a:t>bể</a:t>
            </a:r>
            <a:r>
              <a:rPr lang="en-US" sz="2800" dirty="0"/>
              <a:t> </a:t>
            </a:r>
            <a:r>
              <a:rPr lang="en-US" sz="2800" dirty="0" err="1"/>
              <a:t>thận</a:t>
            </a:r>
            <a:br>
              <a:rPr lang="en-US" sz="2800" dirty="0"/>
            </a:br>
            <a:r>
              <a:rPr lang="en-US" sz="2800" dirty="0"/>
              <a:t>		* </a:t>
            </a:r>
            <a:r>
              <a:rPr lang="en-US" sz="2800" dirty="0" err="1"/>
              <a:t>sỏi</a:t>
            </a:r>
            <a:r>
              <a:rPr lang="en-US" sz="2800" dirty="0"/>
              <a:t> </a:t>
            </a:r>
            <a:r>
              <a:rPr lang="en-US" sz="2800" dirty="0" err="1"/>
              <a:t>niệu</a:t>
            </a:r>
            <a:br>
              <a:rPr lang="en-US" sz="2800" dirty="0"/>
            </a:br>
            <a:r>
              <a:rPr lang="en-US" sz="2800" dirty="0"/>
              <a:t>		*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bất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br>
              <a:rPr lang="en-US" sz="2800" dirty="0"/>
            </a:br>
            <a:endParaRPr lang="vi-VN" sz="2800" b="1" dirty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667000"/>
            <a:ext cx="4214813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667000"/>
            <a:ext cx="4343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4. X-</a:t>
            </a:r>
            <a:r>
              <a:rPr lang="en-US" sz="2800" dirty="0" err="1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quang</a:t>
            </a:r>
            <a:r>
              <a:rPr lang="en-US" sz="2800" dirty="0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 </a:t>
            </a:r>
            <a:r>
              <a:rPr lang="en-US" sz="2800" dirty="0" err="1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heä</a:t>
            </a:r>
            <a:r>
              <a:rPr lang="en-US" sz="2800" dirty="0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 </a:t>
            </a:r>
            <a:r>
              <a:rPr lang="en-US" sz="2800" dirty="0" err="1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nieäu</a:t>
            </a:r>
            <a:r>
              <a:rPr lang="en-US" sz="2800" dirty="0">
                <a:solidFill>
                  <a:schemeClr val="tx2">
                    <a:satMod val="200000"/>
                  </a:schemeClr>
                </a:solidFill>
                <a:latin typeface="VNI-Helve" pitchFamily="2" charset="0"/>
              </a:rPr>
              <a:t>: </a:t>
            </a:r>
            <a:r>
              <a:rPr lang="en-US" sz="2800" dirty="0" err="1"/>
              <a:t>sỏi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tiết</a:t>
            </a:r>
            <a:r>
              <a:rPr lang="en-US" sz="2800" dirty="0"/>
              <a:t> </a:t>
            </a:r>
            <a:r>
              <a:rPr lang="en-US" sz="2800" dirty="0" err="1"/>
              <a:t>niệu</a:t>
            </a:r>
            <a:r>
              <a:rPr lang="en-US" sz="2800" dirty="0"/>
              <a:t> </a:t>
            </a:r>
            <a:r>
              <a:rPr lang="en-US" sz="2800" dirty="0" err="1"/>
              <a:t>cản</a:t>
            </a:r>
            <a:r>
              <a:rPr lang="en-US" sz="2800" dirty="0"/>
              <a:t> </a:t>
            </a:r>
            <a:r>
              <a:rPr lang="en-US" sz="2800" dirty="0" err="1"/>
              <a:t>quang</a:t>
            </a:r>
            <a:br>
              <a:rPr lang="en-US" sz="2400" dirty="0"/>
            </a:br>
            <a:endParaRPr lang="vi-VN" sz="2400" dirty="0">
              <a:solidFill>
                <a:schemeClr val="tx2">
                  <a:satMod val="200000"/>
                </a:schemeClr>
              </a:solidFill>
            </a:endParaRPr>
          </a:p>
        </p:txBody>
      </p:sp>
      <p:pic>
        <p:nvPicPr>
          <p:cNvPr id="19459" name="Picture 2" descr="PICTURE_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90600"/>
            <a:ext cx="2103437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3" descr="PICTURE_0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3886200"/>
            <a:ext cx="2133600" cy="282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C:\Users\BUI_VAN_KIET\Music\Pictures\XQnieu\IMG_000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1" y="990600"/>
            <a:ext cx="213512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3810000"/>
            <a:ext cx="206809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Users\BUI_VAN_KIET\Music\Pictures\HinhanhNieu\soinieu\SanN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219200"/>
            <a:ext cx="2849483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BUI_VAN_KIET\Music\Pictures\HinhanhNieu\soinieu\SanND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2200" y="3429000"/>
            <a:ext cx="22860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pitchFamily="34" charset="0"/>
            </a:endParaRPr>
          </a:p>
        </p:txBody>
      </p:sp>
      <p:pic>
        <p:nvPicPr>
          <p:cNvPr id="20483" name="Picture 2" descr="C:\Users\BUI_VAN_KIET\Music\Pictures\HinhanhNieu\soinieu\100_54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785813"/>
            <a:ext cx="3451225" cy="517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3" descr="C:\Users\BUI_VAN_KIET\Music\Pictures\HinhanhNieu\soinieu\100_54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0" y="857250"/>
            <a:ext cx="3390342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1143000" y="228600"/>
            <a:ext cx="2286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b="1" dirty="0"/>
              <a:t>5. UIV :</a:t>
            </a:r>
            <a:r>
              <a:rPr lang="vi-VN" sz="2800" dirty="0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pitchFamily="34" charset="0"/>
            </a:endParaRPr>
          </a:p>
        </p:txBody>
      </p:sp>
      <p:pic>
        <p:nvPicPr>
          <p:cNvPr id="21508" name="Picture 2" descr="C:\Users\BUI_VAN_KIET\Music\Pictures\HinhanhNieu\soinieu\100_50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1071563"/>
            <a:ext cx="340042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3" descr="C:\Users\BUI_VAN_KIET\Music\Pictures\HinhanhNieu\soinieu\100_50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5" y="1000125"/>
            <a:ext cx="3757613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ĐẠI CƯƠNG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905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Ai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nay 7000 </a:t>
            </a:r>
            <a:r>
              <a:rPr lang="en-US" dirty="0" err="1"/>
              <a:t>năm</a:t>
            </a:r>
            <a:r>
              <a:rPr lang="en-US" dirty="0"/>
              <a:t> </a:t>
            </a:r>
          </a:p>
          <a:p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(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khuẩn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TTL).</a:t>
            </a:r>
          </a:p>
          <a:p>
            <a:r>
              <a:rPr lang="en-US" dirty="0" err="1"/>
              <a:t>Từ</a:t>
            </a:r>
            <a:r>
              <a:rPr lang="en-US" dirty="0"/>
              <a:t> 30 – 50 </a:t>
            </a:r>
            <a:r>
              <a:rPr lang="en-US" dirty="0" err="1"/>
              <a:t>tuổi</a:t>
            </a:r>
            <a:r>
              <a:rPr lang="en-US" dirty="0"/>
              <a:t>. </a:t>
            </a:r>
          </a:p>
          <a:p>
            <a:r>
              <a:rPr lang="en-US" dirty="0"/>
              <a:t>Nam/</a:t>
            </a:r>
            <a:r>
              <a:rPr lang="en-US" dirty="0" err="1"/>
              <a:t>nữ</a:t>
            </a:r>
            <a:r>
              <a:rPr lang="en-US" dirty="0"/>
              <a:t>: 4/1. </a:t>
            </a:r>
          </a:p>
          <a:p>
            <a:r>
              <a:rPr lang="en-US" dirty="0" err="1"/>
              <a:t>Da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/</a:t>
            </a:r>
            <a:r>
              <a:rPr lang="en-US" dirty="0" err="1"/>
              <a:t>da</a:t>
            </a:r>
            <a:r>
              <a:rPr lang="en-US" dirty="0"/>
              <a:t> </a:t>
            </a:r>
            <a:r>
              <a:rPr lang="en-US" dirty="0" err="1"/>
              <a:t>đen</a:t>
            </a:r>
            <a:r>
              <a:rPr lang="en-US" dirty="0"/>
              <a:t>: 4 – 5 </a:t>
            </a:r>
            <a:r>
              <a:rPr lang="en-US" dirty="0" err="1"/>
              <a:t>lần</a:t>
            </a:r>
            <a:r>
              <a:rPr lang="en-US" dirty="0"/>
              <a:t>.</a:t>
            </a:r>
          </a:p>
          <a:p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,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,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, </a:t>
            </a:r>
            <a:r>
              <a:rPr lang="en-US" dirty="0" err="1"/>
              <a:t>nghề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,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khuẩn</a:t>
            </a:r>
            <a:r>
              <a:rPr lang="en-US" dirty="0"/>
              <a:t>, </a:t>
            </a:r>
            <a:r>
              <a:rPr lang="en-US" dirty="0" err="1"/>
              <a:t>bế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…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BUI_VAN_KIET\Music\Pictures\HinhanhNieu\soinieu\100_54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1000125"/>
            <a:ext cx="3141663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:\Users\BUI_VAN_KIET\Music\Pictures\HinhanhNieu\soinieu\100_54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5" y="1000125"/>
            <a:ext cx="3355975" cy="50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/>
              <a:t>6. </a:t>
            </a:r>
            <a:r>
              <a:rPr lang="en-US" sz="2800" dirty="0" err="1"/>
              <a:t>Chụp</a:t>
            </a:r>
            <a:r>
              <a:rPr lang="en-US" sz="2800" dirty="0"/>
              <a:t> CT</a:t>
            </a:r>
          </a:p>
        </p:txBody>
      </p:sp>
      <p:pic>
        <p:nvPicPr>
          <p:cNvPr id="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800600" y="3810000"/>
            <a:ext cx="3383280" cy="265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762000"/>
            <a:ext cx="3352800" cy="304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762000"/>
            <a:ext cx="3124200" cy="300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3886200"/>
            <a:ext cx="3414511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4214812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5" descr="C:\Users\BUI_VAN_KIET\Music\Pictures\HinhanhNieu\soinieu\100_541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533400"/>
            <a:ext cx="4303639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6" descr="C:\Users\BUI_VAN_KIET\Music\Pictures\HinhanhNieu\soinieu\IMG_003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3733800"/>
            <a:ext cx="4191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7" descr="C:\Users\BUI_VAN_KIET\Music\Pictures\HinhanhNieu\soinieu\IMG_003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3733800"/>
            <a:ext cx="4267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pic>
        <p:nvPicPr>
          <p:cNvPr id="28675" name="Picture 2" descr="C:\Users\BUI_VAN_KIET\Music\Pictures\XQnieu\IMG_003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0" y="1071563"/>
            <a:ext cx="3648075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7" descr="C:\Users\BUI_VAN_KIET\Music\Pictures\HinhanhNieu\soinieu\100_54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1071563"/>
            <a:ext cx="3960813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0" y="274638"/>
            <a:ext cx="82296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latin typeface="Tahoma" pitchFamily="34" charset="0"/>
              </a:rPr>
              <a:t>7.Nội </a:t>
            </a:r>
            <a:r>
              <a:rPr lang="en-US" sz="2800" b="1" dirty="0" err="1">
                <a:latin typeface="Tahoma" pitchFamily="34" charset="0"/>
              </a:rPr>
              <a:t>soi</a:t>
            </a:r>
            <a:r>
              <a:rPr lang="en-US" sz="2800" b="1" dirty="0">
                <a:latin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</a:rPr>
              <a:t>bàng</a:t>
            </a:r>
            <a:r>
              <a:rPr lang="en-US" sz="2800" b="1" dirty="0">
                <a:latin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</a:rPr>
              <a:t>quang</a:t>
            </a:r>
            <a:r>
              <a:rPr lang="en-US" sz="2800" b="1" dirty="0">
                <a:latin typeface="Tahoma" pitchFamily="34" charset="0"/>
              </a:rPr>
              <a:t> </a:t>
            </a:r>
            <a:endParaRPr lang="vi-VN" sz="2800" dirty="0"/>
          </a:p>
        </p:txBody>
      </p:sp>
      <p:pic>
        <p:nvPicPr>
          <p:cNvPr id="47110" name="Picture 6" descr="TRANG06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9338" y="1916113"/>
            <a:ext cx="3457575" cy="3411537"/>
          </a:xfrm>
          <a:prstGeom prst="rect">
            <a:avLst/>
          </a:prstGeom>
          <a:noFill/>
        </p:spPr>
      </p:pic>
      <p:pic>
        <p:nvPicPr>
          <p:cNvPr id="47111" name="Picture 7" descr="TRANG06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1916113"/>
            <a:ext cx="3529012" cy="34051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3" name="Picture 5" descr="TRANG0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3" y="404813"/>
            <a:ext cx="5697537" cy="544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S">
              <a:latin typeface="Tahoma" pitchFamily="34" charset="0"/>
            </a:endParaRPr>
          </a:p>
        </p:txBody>
      </p:sp>
      <p:sp>
        <p:nvSpPr>
          <p:cNvPr id="60419" name="Rectangle 3"/>
          <p:cNvSpPr>
            <a:spLocks noGrp="1"/>
          </p:cNvSpPr>
          <p:nvPr>
            <p:ph idx="1"/>
          </p:nvPr>
        </p:nvSpPr>
        <p:spPr>
          <a:xfrm>
            <a:off x="900113" y="1773238"/>
            <a:ext cx="7772400" cy="4572000"/>
          </a:xfrm>
        </p:spPr>
        <p:txBody>
          <a:bodyPr/>
          <a:lstStyle/>
          <a:p>
            <a:endParaRPr lang="en-US">
              <a:latin typeface="Tahoma" pitchFamily="34" charset="0"/>
            </a:endParaRPr>
          </a:p>
        </p:txBody>
      </p:sp>
      <p:pic>
        <p:nvPicPr>
          <p:cNvPr id="60420" name="Picture 4" descr="TRANG07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333375"/>
            <a:ext cx="5984875" cy="5683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S">
              <a:latin typeface="Tahoma" pitchFamily="34" charset="0"/>
            </a:endParaRPr>
          </a:p>
        </p:txBody>
      </p:sp>
      <p:pic>
        <p:nvPicPr>
          <p:cNvPr id="61444" name="Picture 4" descr="TRANG07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260350"/>
            <a:ext cx="6361112" cy="6059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7" name="Picture 5" descr="TRANG0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975" y="-9525"/>
            <a:ext cx="7258050" cy="6877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CHẨN ĐOÁN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7160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  <a:buNone/>
              <a:defRPr/>
            </a:pPr>
            <a:r>
              <a:rPr lang="en-US" sz="3200" dirty="0">
                <a:solidFill>
                  <a:srgbClr val="0070C0"/>
                </a:solidFill>
              </a:rPr>
              <a:t>I. </a:t>
            </a:r>
            <a:r>
              <a:rPr lang="en-US" sz="3200" dirty="0" err="1">
                <a:solidFill>
                  <a:srgbClr val="0070C0"/>
                </a:solidFill>
              </a:rPr>
              <a:t>Thứ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tự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chẩn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đoán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sỏi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đường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tiết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niệu</a:t>
            </a:r>
            <a:endParaRPr lang="en-US" sz="32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r>
              <a:rPr lang="en-US" sz="2800" dirty="0"/>
              <a:t>TPTNT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err="1"/>
              <a:t>Siêu</a:t>
            </a:r>
            <a:r>
              <a:rPr lang="en-US" sz="2800" dirty="0"/>
              <a:t> </a:t>
            </a:r>
            <a:r>
              <a:rPr lang="en-US" sz="2800" dirty="0" err="1"/>
              <a:t>âm</a:t>
            </a:r>
            <a:r>
              <a:rPr lang="en-US" sz="2800" dirty="0"/>
              <a:t> </a:t>
            </a:r>
            <a:r>
              <a:rPr lang="en-US" sz="2800" dirty="0" err="1"/>
              <a:t>bụng</a:t>
            </a:r>
            <a:endParaRPr lang="en-US" sz="2800" dirty="0"/>
          </a:p>
          <a:p>
            <a:pPr lvl="1">
              <a:lnSpc>
                <a:spcPct val="90000"/>
              </a:lnSpc>
              <a:defRPr/>
            </a:pPr>
            <a:r>
              <a:rPr lang="en-US" sz="2800" dirty="0"/>
              <a:t>KUB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/>
              <a:t>UIV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/>
              <a:t>UPR (</a:t>
            </a:r>
            <a:r>
              <a:rPr lang="en-US" sz="2800" dirty="0" err="1"/>
              <a:t>nội</a:t>
            </a:r>
            <a:r>
              <a:rPr lang="en-US" sz="2800" dirty="0"/>
              <a:t> </a:t>
            </a:r>
            <a:r>
              <a:rPr lang="en-US" sz="2800" dirty="0" err="1"/>
              <a:t>soi</a:t>
            </a:r>
            <a:r>
              <a:rPr lang="en-US" sz="2800" dirty="0"/>
              <a:t> </a:t>
            </a:r>
            <a:r>
              <a:rPr lang="en-US" sz="2800" dirty="0" err="1"/>
              <a:t>bàng</a:t>
            </a:r>
            <a:r>
              <a:rPr lang="en-US" sz="2800" dirty="0"/>
              <a:t> </a:t>
            </a:r>
            <a:r>
              <a:rPr lang="en-US" sz="2800" dirty="0" err="1"/>
              <a:t>quang</a:t>
            </a:r>
            <a:r>
              <a:rPr lang="en-US" sz="2800" dirty="0"/>
              <a:t> – </a:t>
            </a:r>
            <a:r>
              <a:rPr lang="en-US" sz="2800" dirty="0" err="1"/>
              <a:t>niệu</a:t>
            </a:r>
            <a:r>
              <a:rPr lang="en-US" sz="2800" dirty="0"/>
              <a:t> </a:t>
            </a:r>
            <a:r>
              <a:rPr lang="en-US" sz="2800" dirty="0" err="1"/>
              <a:t>đạo</a:t>
            </a:r>
            <a:r>
              <a:rPr lang="en-US" sz="2800" dirty="0"/>
              <a:t>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err="1"/>
              <a:t>CTscans</a:t>
            </a:r>
            <a:r>
              <a:rPr lang="en-US" sz="2800" dirty="0"/>
              <a:t>: </a:t>
            </a:r>
            <a:r>
              <a:rPr lang="en-US" sz="2800" dirty="0" err="1"/>
              <a:t>MSCTscans</a:t>
            </a:r>
            <a:r>
              <a:rPr lang="en-US" sz="2800" dirty="0"/>
              <a:t>, </a:t>
            </a:r>
            <a:r>
              <a:rPr lang="en-US" sz="2800" dirty="0" err="1"/>
              <a:t>dựng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endParaRPr lang="en-US" sz="2800" dirty="0"/>
          </a:p>
          <a:p>
            <a:pPr lvl="1">
              <a:lnSpc>
                <a:spcPct val="90000"/>
              </a:lnSpc>
              <a:defRPr/>
            </a:pPr>
            <a:r>
              <a:rPr lang="en-US" sz="2800" dirty="0" err="1"/>
              <a:t>Xạ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thận</a:t>
            </a:r>
            <a:endParaRPr lang="en-US" sz="28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sz="3200" dirty="0"/>
              <a:t>(</a:t>
            </a:r>
            <a:r>
              <a:rPr lang="en-US" sz="3200" dirty="0" err="1"/>
              <a:t>tiếp</a:t>
            </a:r>
            <a:r>
              <a:rPr lang="en-US" sz="3200" dirty="0"/>
              <a:t> </a:t>
            </a:r>
            <a:r>
              <a:rPr lang="en-US" sz="3200" dirty="0" err="1"/>
              <a:t>theo</a:t>
            </a:r>
            <a:r>
              <a:rPr lang="en-US" sz="3200" dirty="0"/>
              <a:t>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812800" indent="-8128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3200" b="1" dirty="0">
                <a:solidFill>
                  <a:srgbClr val="0070C0"/>
                </a:solidFill>
              </a:rPr>
              <a:t>II. </a:t>
            </a:r>
            <a:r>
              <a:rPr lang="en-US" sz="3200" b="1" dirty="0" err="1">
                <a:solidFill>
                  <a:srgbClr val="0070C0"/>
                </a:solidFill>
              </a:rPr>
              <a:t>Chẩn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err="1">
                <a:solidFill>
                  <a:srgbClr val="0070C0"/>
                </a:solidFill>
              </a:rPr>
              <a:t>đoán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err="1">
                <a:solidFill>
                  <a:srgbClr val="0070C0"/>
                </a:solidFill>
              </a:rPr>
              <a:t>phân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err="1">
                <a:solidFill>
                  <a:srgbClr val="0070C0"/>
                </a:solidFill>
              </a:rPr>
              <a:t>biệt</a:t>
            </a:r>
            <a:r>
              <a:rPr lang="en-US" sz="3200" b="1" dirty="0">
                <a:solidFill>
                  <a:srgbClr val="0070C0"/>
                </a:solidFill>
              </a:rPr>
              <a:t>:</a:t>
            </a:r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/>
              <a:t>Viêm</a:t>
            </a:r>
            <a:r>
              <a:rPr lang="en-US" sz="2800" dirty="0"/>
              <a:t> </a:t>
            </a:r>
            <a:r>
              <a:rPr lang="en-US" sz="2800" dirty="0" err="1"/>
              <a:t>ruột</a:t>
            </a:r>
            <a:r>
              <a:rPr lang="en-US" sz="2800" dirty="0"/>
              <a:t> </a:t>
            </a:r>
            <a:r>
              <a:rPr lang="en-US" sz="2800" dirty="0" err="1"/>
              <a:t>thừa</a:t>
            </a:r>
            <a:r>
              <a:rPr lang="en-US" sz="2800" dirty="0"/>
              <a:t> (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phải</a:t>
            </a:r>
            <a:r>
              <a:rPr lang="en-US" sz="2800" dirty="0"/>
              <a:t>)</a:t>
            </a:r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/>
              <a:t>Viêm</a:t>
            </a:r>
            <a:r>
              <a:rPr lang="en-US" sz="2800" dirty="0"/>
              <a:t> </a:t>
            </a:r>
            <a:r>
              <a:rPr lang="en-US" sz="2800" dirty="0" err="1"/>
              <a:t>tụy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endParaRPr lang="en-US" sz="2800" dirty="0"/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/>
              <a:t>Viêm</a:t>
            </a:r>
            <a:r>
              <a:rPr lang="en-US" sz="2800" dirty="0"/>
              <a:t> </a:t>
            </a:r>
            <a:r>
              <a:rPr lang="en-US" sz="2800" dirty="0" err="1"/>
              <a:t>thần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liên</a:t>
            </a:r>
            <a:r>
              <a:rPr lang="en-US" sz="2800" dirty="0"/>
              <a:t> </a:t>
            </a:r>
            <a:r>
              <a:rPr lang="en-US" sz="2800" dirty="0" err="1"/>
              <a:t>sườn</a:t>
            </a:r>
            <a:endParaRPr lang="en-US" sz="2800" dirty="0"/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/>
              <a:t>Viêm</a:t>
            </a:r>
            <a:r>
              <a:rPr lang="en-US" sz="2800" dirty="0"/>
              <a:t> </a:t>
            </a:r>
            <a:r>
              <a:rPr lang="en-US" sz="2800" dirty="0" err="1"/>
              <a:t>vùng</a:t>
            </a:r>
            <a:r>
              <a:rPr lang="en-US" sz="2800" dirty="0"/>
              <a:t> </a:t>
            </a:r>
            <a:r>
              <a:rPr lang="en-US" sz="2800" dirty="0" err="1"/>
              <a:t>đáy</a:t>
            </a:r>
            <a:r>
              <a:rPr lang="en-US" sz="2800" dirty="0"/>
              <a:t> </a:t>
            </a:r>
            <a:r>
              <a:rPr lang="en-US" sz="2800" dirty="0" err="1"/>
              <a:t>phổi</a:t>
            </a:r>
            <a:r>
              <a:rPr lang="en-US" sz="2800" dirty="0"/>
              <a:t> – </a:t>
            </a:r>
            <a:r>
              <a:rPr lang="en-US" sz="2800" dirty="0" err="1"/>
              <a:t>màng</a:t>
            </a:r>
            <a:r>
              <a:rPr lang="en-US" sz="2800" dirty="0"/>
              <a:t> </a:t>
            </a:r>
            <a:r>
              <a:rPr lang="en-US" sz="2800" dirty="0" err="1"/>
              <a:t>phổi</a:t>
            </a:r>
            <a:endParaRPr lang="en-US" sz="2800" dirty="0"/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/>
              <a:t>Cơn</a:t>
            </a:r>
            <a:r>
              <a:rPr lang="en-US" sz="2800" dirty="0"/>
              <a:t> </a:t>
            </a:r>
            <a:r>
              <a:rPr lang="en-US" sz="2800" dirty="0" err="1"/>
              <a:t>đau</a:t>
            </a:r>
            <a:r>
              <a:rPr lang="en-US" sz="2800" dirty="0"/>
              <a:t> </a:t>
            </a:r>
            <a:r>
              <a:rPr lang="en-US" sz="2800" dirty="0" err="1"/>
              <a:t>thiếu</a:t>
            </a:r>
            <a:r>
              <a:rPr lang="en-US" sz="2800" dirty="0"/>
              <a:t> </a:t>
            </a:r>
            <a:r>
              <a:rPr lang="en-US" sz="2800" dirty="0" err="1"/>
              <a:t>máu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tim</a:t>
            </a:r>
            <a:r>
              <a:rPr lang="en-US" sz="2800" dirty="0"/>
              <a:t> (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trái</a:t>
            </a:r>
            <a:r>
              <a:rPr lang="en-US" sz="2800" dirty="0"/>
              <a:t>)</a:t>
            </a:r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/>
              <a:t>Viêm</a:t>
            </a:r>
            <a:r>
              <a:rPr lang="en-US" sz="2800" dirty="0"/>
              <a:t> </a:t>
            </a:r>
            <a:r>
              <a:rPr lang="en-US" sz="2800" dirty="0" err="1"/>
              <a:t>loét</a:t>
            </a:r>
            <a:r>
              <a:rPr lang="en-US" sz="2800" dirty="0"/>
              <a:t> </a:t>
            </a:r>
            <a:r>
              <a:rPr lang="en-US" sz="2800" dirty="0" err="1"/>
              <a:t>dạ</a:t>
            </a:r>
            <a:r>
              <a:rPr lang="en-US" sz="2800" dirty="0"/>
              <a:t> </a:t>
            </a:r>
            <a:r>
              <a:rPr lang="en-US" sz="2800" dirty="0" err="1"/>
              <a:t>dày</a:t>
            </a:r>
            <a:r>
              <a:rPr lang="en-US" sz="2800" dirty="0"/>
              <a:t> – </a:t>
            </a:r>
            <a:r>
              <a:rPr lang="en-US" sz="2800" dirty="0" err="1"/>
              <a:t>tá</a:t>
            </a:r>
            <a:r>
              <a:rPr lang="en-US" sz="2800" dirty="0"/>
              <a:t> </a:t>
            </a:r>
            <a:r>
              <a:rPr lang="en-US" sz="2800" dirty="0" err="1"/>
              <a:t>tràng</a:t>
            </a:r>
            <a:r>
              <a:rPr lang="en-US" sz="2800" dirty="0"/>
              <a:t> (</a:t>
            </a:r>
            <a:r>
              <a:rPr lang="en-US" sz="2800" dirty="0" err="1"/>
              <a:t>mặt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r>
              <a:rPr lang="en-US" sz="2800" dirty="0"/>
              <a:t>)</a:t>
            </a:r>
          </a:p>
          <a:p>
            <a:pPr marL="1068832" lvl="1" indent="-8128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err="1"/>
              <a:t>Viêm</a:t>
            </a:r>
            <a:r>
              <a:rPr lang="en-US" sz="2800" dirty="0"/>
              <a:t> </a:t>
            </a:r>
            <a:r>
              <a:rPr lang="en-US" sz="2800" dirty="0" err="1"/>
              <a:t>đại</a:t>
            </a:r>
            <a:r>
              <a:rPr lang="en-US" sz="2800" dirty="0"/>
              <a:t> </a:t>
            </a:r>
            <a:r>
              <a:rPr lang="en-US" sz="2800" dirty="0" err="1"/>
              <a:t>tràng</a:t>
            </a:r>
            <a:r>
              <a:rPr lang="en-US" sz="2800" dirty="0"/>
              <a:t> co </a:t>
            </a:r>
            <a:r>
              <a:rPr lang="en-US" sz="2800" dirty="0" err="1"/>
              <a:t>thắt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sz="3200" dirty="0"/>
              <a:t>(</a:t>
            </a:r>
            <a:r>
              <a:rPr lang="en-US" sz="3200" dirty="0" err="1"/>
              <a:t>tiếp</a:t>
            </a:r>
            <a:r>
              <a:rPr lang="en-US" sz="3200" dirty="0"/>
              <a:t> </a:t>
            </a:r>
            <a:r>
              <a:rPr lang="en-US" sz="3200" dirty="0" err="1"/>
              <a:t>theo</a:t>
            </a:r>
            <a:r>
              <a:rPr lang="en-US" sz="3200" dirty="0"/>
              <a:t>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76400"/>
            <a:ext cx="75438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3200" dirty="0">
                <a:solidFill>
                  <a:srgbClr val="00B0F0"/>
                </a:solidFill>
              </a:rPr>
              <a:t>III. </a:t>
            </a:r>
            <a:r>
              <a:rPr lang="en-US" sz="3200" dirty="0" err="1">
                <a:solidFill>
                  <a:srgbClr val="00B0F0"/>
                </a:solidFill>
              </a:rPr>
              <a:t>Chẩn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đoán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thể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lâm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sàng</a:t>
            </a:r>
            <a:r>
              <a:rPr lang="en-US" sz="3200" dirty="0">
                <a:solidFill>
                  <a:srgbClr val="00B0F0"/>
                </a:solidFill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00FF00"/>
                </a:solidFill>
              </a:rPr>
              <a:t>1. CĐQT </a:t>
            </a:r>
            <a:r>
              <a:rPr lang="en-US" sz="2800" dirty="0" err="1">
                <a:solidFill>
                  <a:srgbClr val="00FF00"/>
                </a:solidFill>
              </a:rPr>
              <a:t>vô</a:t>
            </a:r>
            <a:r>
              <a:rPr lang="en-US" sz="2800" dirty="0">
                <a:solidFill>
                  <a:srgbClr val="00FF00"/>
                </a:solidFill>
              </a:rPr>
              <a:t> </a:t>
            </a:r>
            <a:r>
              <a:rPr lang="en-US" sz="2800" dirty="0" err="1">
                <a:solidFill>
                  <a:srgbClr val="00FF00"/>
                </a:solidFill>
              </a:rPr>
              <a:t>niệu</a:t>
            </a:r>
            <a:r>
              <a:rPr lang="en-US" sz="2800" dirty="0">
                <a:solidFill>
                  <a:srgbClr val="00FF00"/>
                </a:solidFill>
              </a:rPr>
              <a:t>:</a:t>
            </a:r>
            <a:r>
              <a:rPr lang="en-US" sz="2800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/>
              <a:t>		* </a:t>
            </a:r>
            <a:r>
              <a:rPr lang="en-US" sz="2800" dirty="0" err="1"/>
              <a:t>thận</a:t>
            </a:r>
            <a:r>
              <a:rPr lang="en-US" sz="2800" dirty="0"/>
              <a:t> </a:t>
            </a:r>
            <a:r>
              <a:rPr lang="en-US" sz="2800" dirty="0" err="1"/>
              <a:t>độc</a:t>
            </a:r>
            <a:r>
              <a:rPr lang="en-US" sz="2800" dirty="0"/>
              <a:t> </a:t>
            </a:r>
            <a:r>
              <a:rPr lang="en-US" sz="2800" dirty="0" err="1"/>
              <a:t>nhất</a:t>
            </a:r>
            <a:endParaRPr lang="en-US" sz="28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/>
              <a:t>		* </a:t>
            </a:r>
            <a:r>
              <a:rPr lang="en-US" sz="2800" dirty="0" err="1"/>
              <a:t>sỏi</a:t>
            </a:r>
            <a:r>
              <a:rPr lang="en-US" sz="2800" dirty="0"/>
              <a:t> </a:t>
            </a:r>
            <a:r>
              <a:rPr lang="en-US" sz="2800" dirty="0" err="1"/>
              <a:t>niệu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2 </a:t>
            </a:r>
            <a:r>
              <a:rPr lang="en-US" sz="2800" dirty="0" err="1"/>
              <a:t>bên</a:t>
            </a:r>
            <a:endParaRPr lang="en-US" sz="28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/>
              <a:t>		* </a:t>
            </a:r>
            <a:r>
              <a:rPr lang="en-US" sz="2800" dirty="0" err="1"/>
              <a:t>phản</a:t>
            </a:r>
            <a:r>
              <a:rPr lang="en-US" sz="2800" dirty="0"/>
              <a:t> </a:t>
            </a:r>
            <a:r>
              <a:rPr lang="en-US" sz="2800" dirty="0" err="1"/>
              <a:t>xạ</a:t>
            </a:r>
            <a:r>
              <a:rPr lang="en-US" sz="2800" dirty="0"/>
              <a:t> 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diện</a:t>
            </a:r>
            <a:endParaRPr lang="en-US" sz="28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00FF00"/>
                </a:solidFill>
              </a:rPr>
              <a:t>2. CĐQT/</a:t>
            </a:r>
            <a:r>
              <a:rPr lang="en-US" sz="2800" dirty="0" err="1">
                <a:solidFill>
                  <a:srgbClr val="00FF00"/>
                </a:solidFill>
              </a:rPr>
              <a:t>có</a:t>
            </a:r>
            <a:r>
              <a:rPr lang="en-US" sz="2800" dirty="0">
                <a:solidFill>
                  <a:srgbClr val="00FF00"/>
                </a:solidFill>
              </a:rPr>
              <a:t> </a:t>
            </a:r>
            <a:r>
              <a:rPr lang="en-US" sz="2800" dirty="0" err="1">
                <a:solidFill>
                  <a:srgbClr val="00FF00"/>
                </a:solidFill>
              </a:rPr>
              <a:t>thai</a:t>
            </a:r>
            <a:r>
              <a:rPr lang="en-US" sz="2800" dirty="0">
                <a:solidFill>
                  <a:srgbClr val="00FF00"/>
                </a:solidFill>
              </a:rPr>
              <a:t>: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chụp</a:t>
            </a:r>
            <a:r>
              <a:rPr lang="en-US" sz="2800" dirty="0"/>
              <a:t> KUB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00FF00"/>
                </a:solidFill>
              </a:rPr>
              <a:t>3. CĐQT </a:t>
            </a:r>
            <a:r>
              <a:rPr lang="en-US" sz="2800" dirty="0" err="1">
                <a:solidFill>
                  <a:srgbClr val="00FF00"/>
                </a:solidFill>
              </a:rPr>
              <a:t>viêm</a:t>
            </a:r>
            <a:r>
              <a:rPr lang="en-US" sz="2800" dirty="0">
                <a:solidFill>
                  <a:srgbClr val="00FF00"/>
                </a:solidFill>
              </a:rPr>
              <a:t> </a:t>
            </a:r>
            <a:r>
              <a:rPr lang="en-US" sz="2800" dirty="0" err="1">
                <a:solidFill>
                  <a:srgbClr val="00FF00"/>
                </a:solidFill>
              </a:rPr>
              <a:t>thận</a:t>
            </a:r>
            <a:r>
              <a:rPr lang="en-US" sz="2800" dirty="0">
                <a:solidFill>
                  <a:srgbClr val="00FF00"/>
                </a:solidFill>
              </a:rPr>
              <a:t> – </a:t>
            </a:r>
            <a:r>
              <a:rPr lang="en-US" sz="2800" dirty="0" err="1">
                <a:solidFill>
                  <a:srgbClr val="00FF00"/>
                </a:solidFill>
              </a:rPr>
              <a:t>bể</a:t>
            </a:r>
            <a:r>
              <a:rPr lang="en-US" sz="2800" dirty="0">
                <a:solidFill>
                  <a:srgbClr val="00FF00"/>
                </a:solidFill>
              </a:rPr>
              <a:t> </a:t>
            </a:r>
            <a:r>
              <a:rPr lang="en-US" sz="2800" dirty="0" err="1">
                <a:solidFill>
                  <a:srgbClr val="00FF00"/>
                </a:solidFill>
              </a:rPr>
              <a:t>thận</a:t>
            </a:r>
            <a:r>
              <a:rPr lang="en-US" sz="2800" dirty="0">
                <a:solidFill>
                  <a:srgbClr val="00FF00"/>
                </a:solidFill>
              </a:rPr>
              <a:t> </a:t>
            </a:r>
            <a:r>
              <a:rPr lang="en-US" sz="2800" dirty="0" err="1">
                <a:solidFill>
                  <a:srgbClr val="00FF00"/>
                </a:solidFill>
              </a:rPr>
              <a:t>cấp</a:t>
            </a:r>
            <a:r>
              <a:rPr lang="en-US" sz="2800" dirty="0">
                <a:solidFill>
                  <a:srgbClr val="00FF00"/>
                </a:solidFill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/>
              <a:t>		*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phóng</a:t>
            </a:r>
            <a:r>
              <a:rPr lang="en-US" sz="2800" dirty="0"/>
              <a:t> </a:t>
            </a:r>
            <a:r>
              <a:rPr lang="en-US" sz="2800" dirty="0" err="1"/>
              <a:t>bế</a:t>
            </a:r>
            <a:r>
              <a:rPr lang="en-US" sz="2800" dirty="0"/>
              <a:t> </a:t>
            </a:r>
            <a:r>
              <a:rPr lang="en-US" sz="2800" dirty="0" err="1"/>
              <a:t>tắc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cứu</a:t>
            </a:r>
            <a:endParaRPr lang="en-US" sz="28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/>
              <a:t>		* </a:t>
            </a:r>
            <a:r>
              <a:rPr lang="en-US" sz="2800" dirty="0" err="1"/>
              <a:t>kháng</a:t>
            </a:r>
            <a:r>
              <a:rPr lang="en-US" sz="2800" dirty="0"/>
              <a:t> </a:t>
            </a:r>
            <a:r>
              <a:rPr lang="en-US" sz="2800" dirty="0" err="1"/>
              <a:t>sinh</a:t>
            </a:r>
            <a:r>
              <a:rPr lang="en-US" sz="2800" dirty="0"/>
              <a:t> </a:t>
            </a:r>
            <a:r>
              <a:rPr lang="en-US" sz="2800" dirty="0" err="1"/>
              <a:t>phối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r>
              <a:rPr lang="en-US" sz="2800" dirty="0" err="1"/>
              <a:t>đường</a:t>
            </a:r>
            <a:r>
              <a:rPr lang="en-US" sz="2800" dirty="0"/>
              <a:t> </a:t>
            </a:r>
            <a:r>
              <a:rPr lang="en-US" sz="2800" dirty="0" err="1"/>
              <a:t>tiêm</a:t>
            </a:r>
            <a:r>
              <a:rPr lang="en-US" sz="2800" dirty="0"/>
              <a:t> 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ĐIỀU TRỊ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764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sz="3200" b="1" u="sng" dirty="0" err="1">
                <a:solidFill>
                  <a:srgbClr val="00FF00"/>
                </a:solidFill>
              </a:rPr>
              <a:t>Nguyên</a:t>
            </a:r>
            <a:r>
              <a:rPr lang="en-US" sz="3200" b="1" u="sng" dirty="0">
                <a:solidFill>
                  <a:srgbClr val="00FF00"/>
                </a:solidFill>
              </a:rPr>
              <a:t> </a:t>
            </a:r>
            <a:r>
              <a:rPr lang="en-US" sz="3200" b="1" u="sng" dirty="0" err="1">
                <a:solidFill>
                  <a:srgbClr val="00FF00"/>
                </a:solidFill>
              </a:rPr>
              <a:t>tắc</a:t>
            </a:r>
            <a:r>
              <a:rPr lang="en-US" sz="3200" b="1" u="sng" dirty="0">
                <a:solidFill>
                  <a:srgbClr val="00FF00"/>
                </a:solidFill>
              </a:rPr>
              <a:t>:</a:t>
            </a:r>
          </a:p>
          <a:p>
            <a:pPr>
              <a:buNone/>
              <a:defRPr/>
            </a:pPr>
            <a:r>
              <a:rPr lang="en-US" dirty="0"/>
              <a:t>	</a:t>
            </a:r>
            <a:r>
              <a:rPr lang="en-US" dirty="0">
                <a:solidFill>
                  <a:schemeClr val="hlink"/>
                </a:solidFill>
              </a:rPr>
              <a:t>- </a:t>
            </a:r>
            <a:r>
              <a:rPr lang="en-US" dirty="0" err="1">
                <a:solidFill>
                  <a:schemeClr val="hlink"/>
                </a:solidFill>
              </a:rPr>
              <a:t>Nội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 err="1">
                <a:solidFill>
                  <a:schemeClr val="hlink"/>
                </a:solidFill>
              </a:rPr>
              <a:t>khoa</a:t>
            </a:r>
            <a:r>
              <a:rPr lang="en-US" dirty="0"/>
              <a:t> </a:t>
            </a:r>
          </a:p>
          <a:p>
            <a:pPr>
              <a:buNone/>
              <a:defRPr/>
            </a:pPr>
            <a:r>
              <a:rPr lang="en-US" dirty="0"/>
              <a:t>		*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: </a:t>
            </a:r>
            <a:r>
              <a:rPr lang="en-US" dirty="0" err="1">
                <a:latin typeface="VNI-Times" pitchFamily="2" charset="0"/>
              </a:rPr>
              <a:t>tieâm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giaûm</a:t>
            </a:r>
            <a:r>
              <a:rPr lang="en-US" dirty="0">
                <a:latin typeface="VNI-Times" pitchFamily="2" charset="0"/>
              </a:rPr>
              <a:t> co </a:t>
            </a:r>
            <a:r>
              <a:rPr lang="en-US" dirty="0" err="1">
                <a:latin typeface="VNI-Times" pitchFamily="2" charset="0"/>
              </a:rPr>
              <a:t>thaét</a:t>
            </a:r>
            <a:r>
              <a:rPr lang="en-US" dirty="0">
                <a:latin typeface="VNI-Times" pitchFamily="2" charset="0"/>
              </a:rPr>
              <a:t> + NSAIDs</a:t>
            </a:r>
          </a:p>
          <a:p>
            <a:pPr>
              <a:buNone/>
              <a:defRPr/>
            </a:pPr>
            <a:r>
              <a:rPr lang="en-US" dirty="0"/>
              <a:t>		*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: </a:t>
            </a:r>
            <a:r>
              <a:rPr lang="en-US" dirty="0" err="1">
                <a:latin typeface="VNI-Times" pitchFamily="2" charset="0"/>
              </a:rPr>
              <a:t>uoáng</a:t>
            </a:r>
            <a:r>
              <a:rPr lang="en-US" dirty="0">
                <a:latin typeface="VNI-Times" pitchFamily="2" charset="0"/>
              </a:rPr>
              <a:t> 3 – 7 </a:t>
            </a:r>
            <a:r>
              <a:rPr lang="en-US" dirty="0" err="1">
                <a:latin typeface="VNI-Times" pitchFamily="2" charset="0"/>
              </a:rPr>
              <a:t>ngaøy</a:t>
            </a:r>
            <a:endParaRPr lang="en-US" dirty="0">
              <a:latin typeface="VNI-Times" pitchFamily="2" charset="0"/>
            </a:endParaRPr>
          </a:p>
          <a:p>
            <a:pPr>
              <a:buNone/>
              <a:defRPr/>
            </a:pPr>
            <a:r>
              <a:rPr lang="en-US" dirty="0"/>
              <a:t>	</a:t>
            </a:r>
            <a:r>
              <a:rPr lang="en-US" dirty="0">
                <a:solidFill>
                  <a:schemeClr val="hlink"/>
                </a:solidFill>
              </a:rPr>
              <a:t>- </a:t>
            </a:r>
            <a:r>
              <a:rPr lang="en-US" dirty="0" err="1">
                <a:solidFill>
                  <a:schemeClr val="hlink"/>
                </a:solidFill>
              </a:rPr>
              <a:t>Ngoại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 err="1">
                <a:solidFill>
                  <a:schemeClr val="hlink"/>
                </a:solidFill>
              </a:rPr>
              <a:t>khoa</a:t>
            </a:r>
            <a:r>
              <a:rPr lang="en-US" dirty="0">
                <a:solidFill>
                  <a:schemeClr val="hlink"/>
                </a:solidFill>
              </a:rPr>
              <a:t>:</a:t>
            </a:r>
            <a:r>
              <a:rPr lang="en-US" dirty="0"/>
              <a:t> </a:t>
            </a:r>
          </a:p>
          <a:p>
            <a:pPr>
              <a:buNone/>
              <a:defRPr/>
            </a:pPr>
            <a:r>
              <a:rPr lang="en-US" dirty="0">
                <a:latin typeface="VNI-Times" pitchFamily="2" charset="0"/>
              </a:rPr>
              <a:t>		* </a:t>
            </a:r>
            <a:r>
              <a:rPr lang="en-US" dirty="0" err="1">
                <a:latin typeface="VNI-Times" pitchFamily="2" charset="0"/>
              </a:rPr>
              <a:t>Laáy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soûi</a:t>
            </a:r>
            <a:r>
              <a:rPr lang="en-US" dirty="0">
                <a:latin typeface="VNI-Times" pitchFamily="2" charset="0"/>
              </a:rPr>
              <a:t>, </a:t>
            </a:r>
          </a:p>
          <a:p>
            <a:pPr>
              <a:buNone/>
              <a:defRPr/>
            </a:pPr>
            <a:r>
              <a:rPr lang="en-US" dirty="0">
                <a:latin typeface="VNI-Times" pitchFamily="2" charset="0"/>
              </a:rPr>
              <a:t>		* </a:t>
            </a:r>
            <a:r>
              <a:rPr lang="en-US" dirty="0" err="1">
                <a:latin typeface="VNI-Times" pitchFamily="2" charset="0"/>
              </a:rPr>
              <a:t>Giaûi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phoùng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beá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taéc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chemeClr val="hlink"/>
                </a:solidFill>
              </a:rPr>
              <a:t>Điều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 err="1">
                <a:solidFill>
                  <a:schemeClr val="hlink"/>
                </a:solidFill>
              </a:rPr>
              <a:t>trị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 err="1">
                <a:solidFill>
                  <a:schemeClr val="hlink"/>
                </a:solidFill>
              </a:rPr>
              <a:t>nội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 err="1">
                <a:solidFill>
                  <a:schemeClr val="hlink"/>
                </a:solidFill>
              </a:rPr>
              <a:t>khoa</a:t>
            </a:r>
            <a:endParaRPr lang="en-US" dirty="0">
              <a:solidFill>
                <a:schemeClr val="hlink"/>
              </a:solidFill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752600"/>
            <a:ext cx="76962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Chæ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ñònh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?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chemeClr val="tx2"/>
                </a:solidFill>
                <a:latin typeface="VNI-Times" pitchFamily="2" charset="0"/>
              </a:rPr>
              <a:t>d &lt; 4mm, </a:t>
            </a:r>
            <a:r>
              <a:rPr lang="en-US" sz="2800" dirty="0" err="1">
                <a:solidFill>
                  <a:schemeClr val="tx2"/>
                </a:solidFill>
                <a:latin typeface="VNI-Times" pitchFamily="2" charset="0"/>
              </a:rPr>
              <a:t>trôn</a:t>
            </a:r>
            <a:r>
              <a:rPr lang="en-US" sz="2800" dirty="0">
                <a:solidFill>
                  <a:schemeClr val="tx2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VNI-Times" pitchFamily="2" charset="0"/>
              </a:rPr>
              <a:t>laùng</a:t>
            </a:r>
            <a:r>
              <a:rPr lang="en-US" sz="2800" dirty="0">
                <a:solidFill>
                  <a:schemeClr val="tx2"/>
                </a:solidFill>
                <a:latin typeface="VNI-Times" pitchFamily="2" charset="0"/>
              </a:rPr>
              <a:t> =&gt; 90% </a:t>
            </a:r>
            <a:r>
              <a:rPr lang="en-US" sz="2800" dirty="0" err="1">
                <a:solidFill>
                  <a:schemeClr val="tx2"/>
                </a:solidFill>
                <a:latin typeface="VNI-Times" pitchFamily="2" charset="0"/>
              </a:rPr>
              <a:t>töï</a:t>
            </a:r>
            <a:r>
              <a:rPr lang="en-US" sz="2800" dirty="0">
                <a:solidFill>
                  <a:schemeClr val="tx2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VNI-Times" pitchFamily="2" charset="0"/>
              </a:rPr>
              <a:t>ra</a:t>
            </a:r>
            <a:endParaRPr lang="en-US" sz="2800" dirty="0">
              <a:solidFill>
                <a:schemeClr val="tx2"/>
              </a:solidFill>
              <a:latin typeface="VNI-Times" pitchFamily="2" charset="0"/>
            </a:endParaRPr>
          </a:p>
          <a:p>
            <a:pPr lvl="1" eaLnBrk="1" hangingPunct="1">
              <a:defRPr/>
            </a:pPr>
            <a:r>
              <a:rPr lang="en-US" sz="2800" dirty="0">
                <a:solidFill>
                  <a:schemeClr val="tx2"/>
                </a:solidFill>
                <a:latin typeface="VNI-Times" pitchFamily="2" charset="0"/>
              </a:rPr>
              <a:t>d &gt; 6mm =&gt; 20% </a:t>
            </a:r>
            <a:r>
              <a:rPr lang="en-US" sz="2800" dirty="0" err="1">
                <a:solidFill>
                  <a:schemeClr val="tx2"/>
                </a:solidFill>
                <a:latin typeface="VNI-Times" pitchFamily="2" charset="0"/>
              </a:rPr>
              <a:t>töï</a:t>
            </a:r>
            <a:r>
              <a:rPr lang="en-US" sz="2800" dirty="0">
                <a:solidFill>
                  <a:schemeClr val="tx2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VNI-Times" pitchFamily="2" charset="0"/>
              </a:rPr>
              <a:t>ra</a:t>
            </a:r>
            <a:endParaRPr lang="en-US" sz="2800" dirty="0">
              <a:solidFill>
                <a:schemeClr val="tx2"/>
              </a:solidFill>
              <a:latin typeface="VNI-Times" pitchFamily="2" charset="0"/>
            </a:endParaRPr>
          </a:p>
          <a:p>
            <a:pPr eaLnBrk="1" hangingPunct="1">
              <a:defRPr/>
            </a:pP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Kích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thöôùc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soûi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 ? </a:t>
            </a:r>
          </a:p>
          <a:p>
            <a:pPr lvl="1" eaLnBrk="1" hangingPunct="1">
              <a:defRPr/>
            </a:pPr>
            <a:r>
              <a:rPr lang="en-US" sz="2800" dirty="0" err="1">
                <a:latin typeface="VNI-Times" pitchFamily="2" charset="0"/>
              </a:rPr>
              <a:t>Sieâu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aâm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defRPr/>
            </a:pPr>
            <a:r>
              <a:rPr lang="en-US" sz="2800" dirty="0">
                <a:latin typeface="VNI-Times" pitchFamily="2" charset="0"/>
              </a:rPr>
              <a:t>KUB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Kim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tieàn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thaûo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,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cametan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,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chuoái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hoät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…?</a:t>
            </a:r>
          </a:p>
          <a:p>
            <a:pPr eaLnBrk="1" hangingPunct="1">
              <a:defRPr/>
            </a:pPr>
            <a:r>
              <a:rPr lang="en-US" sz="2800" dirty="0" err="1">
                <a:latin typeface="VNI-Times" pitchFamily="2" charset="0"/>
              </a:rPr>
              <a:t>Giaûm</a:t>
            </a:r>
            <a:r>
              <a:rPr lang="en-US" sz="2800" dirty="0">
                <a:latin typeface="VNI-Times" pitchFamily="2" charset="0"/>
              </a:rPr>
              <a:t> co </a:t>
            </a:r>
            <a:r>
              <a:rPr lang="en-US" sz="2800" dirty="0" err="1">
                <a:latin typeface="VNI-Times" pitchFamily="2" charset="0"/>
              </a:rPr>
              <a:t>thaét</a:t>
            </a:r>
            <a:r>
              <a:rPr lang="en-US" sz="2800" dirty="0">
                <a:latin typeface="VNI-Times" pitchFamily="2" charset="0"/>
              </a:rPr>
              <a:t> + NSAIDs + </a:t>
            </a:r>
            <a:r>
              <a:rPr lang="en-US" sz="2800" dirty="0" err="1">
                <a:latin typeface="VNI-Times" pitchFamily="2" charset="0"/>
              </a:rPr>
              <a:t>nöôùc</a:t>
            </a:r>
            <a:endParaRPr lang="en-US" sz="2800" dirty="0"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US" dirty="0">
              <a:latin typeface="VNI-Times" pitchFamily="2" charset="0"/>
            </a:endParaRPr>
          </a:p>
          <a:p>
            <a:pPr eaLnBrk="1" hangingPunct="1">
              <a:defRPr/>
            </a:pPr>
            <a:endParaRPr lang="en-US" dirty="0">
              <a:latin typeface="VNI-Times" pitchFamily="2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Soûi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URAT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1"/>
            <a:ext cx="7772400" cy="3505200"/>
          </a:xfrm>
        </p:spPr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sz="2800" dirty="0" err="1">
                <a:latin typeface="VNI-Times" pitchFamily="2" charset="0"/>
              </a:rPr>
              <a:t>Kieàm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hoùa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nöôùc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tieåu</a:t>
            </a:r>
            <a:r>
              <a:rPr lang="en-US" sz="2800" dirty="0">
                <a:latin typeface="VNI-Times" pitchFamily="2" charset="0"/>
              </a:rPr>
              <a:t>, </a:t>
            </a:r>
            <a:r>
              <a:rPr lang="en-US" sz="2800" dirty="0" err="1">
                <a:latin typeface="VNI-Times" pitchFamily="2" charset="0"/>
              </a:rPr>
              <a:t>giöõ</a:t>
            </a:r>
            <a:r>
              <a:rPr lang="en-US" sz="2800" dirty="0">
                <a:latin typeface="VNI-Times" pitchFamily="2" charset="0"/>
              </a:rPr>
              <a:t> pH/</a:t>
            </a:r>
            <a:r>
              <a:rPr lang="en-US" sz="2800" dirty="0" err="1">
                <a:latin typeface="VNI-Times" pitchFamily="2" charset="0"/>
              </a:rPr>
              <a:t>ntieåu</a:t>
            </a:r>
            <a:r>
              <a:rPr lang="en-US" sz="2800" dirty="0">
                <a:latin typeface="VNI-Times" pitchFamily="2" charset="0"/>
              </a:rPr>
              <a:t>: 6,5 – 7, 	</a:t>
            </a:r>
          </a:p>
          <a:p>
            <a:pPr eaLnBrk="1" hangingPunct="1">
              <a:buNone/>
              <a:defRPr/>
            </a:pP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=&gt;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uoáng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bicarbonat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.</a:t>
            </a:r>
          </a:p>
          <a:p>
            <a:pPr eaLnBrk="1" hangingPunct="1">
              <a:defRPr/>
            </a:pPr>
            <a:r>
              <a:rPr lang="en-US" sz="2800" dirty="0" err="1">
                <a:latin typeface="VNI-Times" pitchFamily="2" charset="0"/>
              </a:rPr>
              <a:t>AÊn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ít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thòt</a:t>
            </a:r>
            <a:r>
              <a:rPr lang="en-US" sz="2800" dirty="0">
                <a:latin typeface="VNI-Times" pitchFamily="2" charset="0"/>
              </a:rPr>
              <a:t>, </a:t>
            </a:r>
            <a:r>
              <a:rPr lang="en-US" sz="2800" dirty="0" err="1">
                <a:latin typeface="VNI-Times" pitchFamily="2" charset="0"/>
              </a:rPr>
              <a:t>nhieàu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rau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xanh</a:t>
            </a:r>
            <a:r>
              <a:rPr lang="en-US" sz="2800" dirty="0">
                <a:latin typeface="VNI-Times" pitchFamily="2" charset="0"/>
              </a:rPr>
              <a:t>.</a:t>
            </a:r>
          </a:p>
          <a:p>
            <a:pPr eaLnBrk="1" hangingPunct="1">
              <a:defRPr/>
            </a:pPr>
            <a:r>
              <a:rPr lang="en-US" sz="2800" dirty="0" err="1">
                <a:latin typeface="VNI-Times" pitchFamily="2" charset="0"/>
              </a:rPr>
              <a:t>Uoáng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nöôùc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nhieàu</a:t>
            </a:r>
            <a:r>
              <a:rPr lang="en-US" sz="2800" dirty="0">
                <a:latin typeface="VNI-Times" pitchFamily="2" charset="0"/>
              </a:rPr>
              <a:t> (</a:t>
            </a:r>
            <a:r>
              <a:rPr lang="en-US" sz="2800" dirty="0" err="1">
                <a:latin typeface="VNI-Times" pitchFamily="2" charset="0"/>
              </a:rPr>
              <a:t>tyû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troïng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nöôùc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tieåu</a:t>
            </a:r>
            <a:r>
              <a:rPr lang="en-US" sz="2800" dirty="0">
                <a:latin typeface="VNI-Times" pitchFamily="2" charset="0"/>
              </a:rPr>
              <a:t>: 1.018) 	</a:t>
            </a:r>
          </a:p>
          <a:p>
            <a:pPr eaLnBrk="1" hangingPunct="1">
              <a:buNone/>
              <a:defRPr/>
            </a:pP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=&gt;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pha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loaõng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nöôùc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FF00"/>
                </a:solidFill>
                <a:latin typeface="VNI-Times" pitchFamily="2" charset="0"/>
              </a:rPr>
              <a:t>tieåu</a:t>
            </a: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.</a:t>
            </a:r>
          </a:p>
          <a:p>
            <a:pPr eaLnBrk="1" hangingPunct="1">
              <a:defRPr/>
            </a:pPr>
            <a:r>
              <a:rPr lang="en-US" sz="2800" dirty="0" err="1">
                <a:latin typeface="VNI-Times" pitchFamily="2" charset="0"/>
              </a:rPr>
              <a:t>Allopurinol</a:t>
            </a:r>
            <a:r>
              <a:rPr lang="en-US" sz="2800" dirty="0">
                <a:latin typeface="VNI-Times" pitchFamily="2" charset="0"/>
              </a:rPr>
              <a:t> (</a:t>
            </a:r>
            <a:r>
              <a:rPr lang="en-US" sz="2800" dirty="0" err="1">
                <a:latin typeface="VNI-Times" pitchFamily="2" charset="0"/>
              </a:rPr>
              <a:t>zyloric</a:t>
            </a:r>
            <a:r>
              <a:rPr lang="en-US" sz="2800" dirty="0">
                <a:latin typeface="VNI-Times" pitchFamily="2" charset="0"/>
              </a:rPr>
              <a:t>).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800" dirty="0">
                <a:solidFill>
                  <a:schemeClr val="hlink"/>
                </a:solidFill>
                <a:latin typeface="VNI-Times" pitchFamily="2" charset="0"/>
              </a:rPr>
              <a:t>Can </a:t>
            </a:r>
            <a:r>
              <a:rPr lang="en-US" sz="4800" dirty="0" err="1">
                <a:solidFill>
                  <a:schemeClr val="hlink"/>
                </a:solidFill>
                <a:latin typeface="VNI-Times" pitchFamily="2" charset="0"/>
              </a:rPr>
              <a:t>thieäp</a:t>
            </a:r>
            <a:r>
              <a:rPr lang="en-US" sz="4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4800" dirty="0" err="1">
                <a:solidFill>
                  <a:schemeClr val="hlink"/>
                </a:solidFill>
                <a:latin typeface="VNI-Times" pitchFamily="2" charset="0"/>
              </a:rPr>
              <a:t>ngoaïi</a:t>
            </a:r>
            <a:r>
              <a:rPr lang="en-US" sz="4800" dirty="0">
                <a:solidFill>
                  <a:schemeClr val="hlink"/>
                </a:solidFill>
                <a:latin typeface="VNI-Times" pitchFamily="2" charset="0"/>
              </a:rPr>
              <a:t> khoa</a:t>
            </a:r>
            <a:br>
              <a:rPr lang="en-US" sz="4000" dirty="0">
                <a:latin typeface="VNI-Times" pitchFamily="2" charset="0"/>
              </a:rPr>
            </a:br>
            <a:endParaRPr lang="en-US" sz="4000" dirty="0">
              <a:latin typeface="VNI-Times" pitchFamily="2" charset="0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438400"/>
            <a:ext cx="8229600" cy="3048000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ESWL</a:t>
            </a:r>
            <a:r>
              <a:rPr lang="en-US" sz="2800" dirty="0">
                <a:latin typeface="VNI-Times" pitchFamily="2" charset="0"/>
              </a:rPr>
              <a:t> ( </a:t>
            </a:r>
            <a:r>
              <a:rPr lang="en-US" sz="2800" dirty="0" err="1">
                <a:latin typeface="VNI-Times" pitchFamily="2" charset="0"/>
              </a:rPr>
              <a:t>extracorporial</a:t>
            </a:r>
            <a:r>
              <a:rPr lang="en-US" sz="2800" dirty="0">
                <a:latin typeface="VNI-Times" pitchFamily="2" charset="0"/>
              </a:rPr>
              <a:t> shock wave lithotripsy)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PCNL</a:t>
            </a:r>
            <a:r>
              <a:rPr lang="en-US" sz="2800" dirty="0">
                <a:latin typeface="VNI-Times" pitchFamily="2" charset="0"/>
              </a:rPr>
              <a:t> (</a:t>
            </a:r>
            <a:r>
              <a:rPr lang="en-US" sz="2800" dirty="0" err="1">
                <a:latin typeface="VNI-Times" pitchFamily="2" charset="0"/>
              </a:rPr>
              <a:t>percutaneous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nephrolthotripsy</a:t>
            </a:r>
            <a:r>
              <a:rPr lang="en-US" sz="2800" dirty="0">
                <a:latin typeface="VNI-Times" pitchFamily="2" charset="0"/>
              </a:rPr>
              <a:t>)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URS</a:t>
            </a:r>
            <a:r>
              <a:rPr lang="en-US" sz="2800" dirty="0">
                <a:latin typeface="VNI-Times" pitchFamily="2" charset="0"/>
              </a:rPr>
              <a:t> (</a:t>
            </a:r>
            <a:r>
              <a:rPr lang="en-US" sz="2800" dirty="0" err="1">
                <a:latin typeface="VNI-Times" pitchFamily="2" charset="0"/>
              </a:rPr>
              <a:t>ureteral</a:t>
            </a:r>
            <a:r>
              <a:rPr lang="en-US" sz="2800" dirty="0">
                <a:latin typeface="VNI-Times" pitchFamily="2" charset="0"/>
              </a:rPr>
              <a:t> renal </a:t>
            </a:r>
            <a:r>
              <a:rPr lang="en-US" sz="2800" dirty="0" err="1">
                <a:latin typeface="VNI-Times" pitchFamily="2" charset="0"/>
              </a:rPr>
              <a:t>scopy</a:t>
            </a:r>
            <a:r>
              <a:rPr lang="en-US" sz="2800" dirty="0">
                <a:latin typeface="VNI-Times" pitchFamily="2" charset="0"/>
              </a:rPr>
              <a:t>)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Lap</a:t>
            </a:r>
            <a:r>
              <a:rPr lang="en-US" sz="2800" dirty="0">
                <a:latin typeface="VNI-Times" pitchFamily="2" charset="0"/>
              </a:rPr>
              <a:t> (</a:t>
            </a:r>
            <a:r>
              <a:rPr lang="en-US" sz="2800" dirty="0" err="1">
                <a:latin typeface="VNI-Times" pitchFamily="2" charset="0"/>
              </a:rPr>
              <a:t>retroperitonial</a:t>
            </a:r>
            <a:r>
              <a:rPr lang="en-US" sz="2800" dirty="0">
                <a:latin typeface="VNI-Times" pitchFamily="2" charset="0"/>
              </a:rPr>
              <a:t>, </a:t>
            </a:r>
            <a:r>
              <a:rPr lang="en-US" sz="2800" dirty="0" err="1">
                <a:latin typeface="VNI-Times" pitchFamily="2" charset="0"/>
              </a:rPr>
              <a:t>transperitonial</a:t>
            </a:r>
            <a:r>
              <a:rPr lang="en-US" sz="2800" dirty="0">
                <a:latin typeface="VNI-Times" pitchFamily="2" charset="0"/>
              </a:rPr>
              <a:t> laparoscopy)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FF00"/>
                </a:solidFill>
                <a:latin typeface="VNI-Times" pitchFamily="2" charset="0"/>
              </a:rPr>
              <a:t>Open </a:t>
            </a:r>
            <a:r>
              <a:rPr lang="en-US" sz="2800" dirty="0">
                <a:latin typeface="VNI-Times" pitchFamily="2" charset="0"/>
              </a:rPr>
              <a:t>(open surgery)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1"/>
                </a:solidFill>
                <a:latin typeface="VNI-Times" pitchFamily="2" charset="0"/>
              </a:rPr>
              <a:t>Phöông</a:t>
            </a:r>
            <a:r>
              <a:rPr lang="en-US" sz="2800" dirty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VNI-Times" pitchFamily="2" charset="0"/>
              </a:rPr>
              <a:t>Phaùp</a:t>
            </a:r>
            <a:r>
              <a:rPr lang="en-US" sz="2800" dirty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VNI-Times" pitchFamily="2" charset="0"/>
              </a:rPr>
              <a:t>Taùn</a:t>
            </a:r>
            <a:r>
              <a:rPr lang="en-US" sz="2800" dirty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VNI-Times" pitchFamily="2" charset="0"/>
              </a:rPr>
              <a:t>Soûi</a:t>
            </a:r>
            <a:r>
              <a:rPr lang="en-US" sz="2800" dirty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VNI-Times" pitchFamily="2" charset="0"/>
              </a:rPr>
              <a:t>Ngoaøi</a:t>
            </a:r>
            <a:r>
              <a:rPr lang="en-US" sz="2800" dirty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VNI-Times" pitchFamily="2" charset="0"/>
              </a:rPr>
              <a:t>Cô</a:t>
            </a:r>
            <a:r>
              <a:rPr lang="en-US" sz="2800" dirty="0">
                <a:solidFill>
                  <a:schemeClr val="tx1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VNI-Times" pitchFamily="2" charset="0"/>
              </a:rPr>
              <a:t>Theå</a:t>
            </a:r>
            <a:br>
              <a:rPr lang="en-US" sz="2800" dirty="0">
                <a:solidFill>
                  <a:schemeClr val="tx1"/>
                </a:solidFill>
                <a:latin typeface="VNI-Times" pitchFamily="2" charset="0"/>
              </a:rPr>
            </a:b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Extracorporeal Shockwave Lithotripsy</a:t>
            </a:r>
            <a:endParaRPr lang="en-US" sz="2800" dirty="0"/>
          </a:p>
        </p:txBody>
      </p:sp>
      <p:pic>
        <p:nvPicPr>
          <p:cNvPr id="29699" name="Picture 1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2133600"/>
            <a:ext cx="4093382" cy="3535363"/>
          </a:xfrm>
          <a:noFill/>
        </p:spPr>
      </p:pic>
      <p:pic>
        <p:nvPicPr>
          <p:cNvPr id="4" name="Picture 4" descr="101_59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133600"/>
            <a:ext cx="4571611" cy="350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2800">
                <a:latin typeface="VNI-Helve" pitchFamily="2" charset="0"/>
              </a:rPr>
              <a:t>III.2.3. Taùn soûi ngoaøi cô theå (Lithotritie extracorporelle) </a:t>
            </a:r>
            <a:br>
              <a:rPr lang="vi-VN" sz="2800">
                <a:latin typeface="VNI-Helve" pitchFamily="2" charset="0"/>
              </a:rPr>
            </a:br>
            <a:endParaRPr lang="vi-VN" sz="280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914400" y="1643063"/>
            <a:ext cx="8001000" cy="4572000"/>
          </a:xfrm>
        </p:spPr>
        <p:txBody>
          <a:bodyPr>
            <a:noAutofit/>
          </a:bodyPr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2400" b="1" dirty="0" err="1">
                <a:latin typeface="VNI-Helve" pitchFamily="2" charset="0"/>
              </a:rPr>
              <a:t>Chỉ</a:t>
            </a:r>
            <a:r>
              <a:rPr lang="en-US" sz="2400" b="1" dirty="0">
                <a:latin typeface="VNI-Helve" pitchFamily="2" charset="0"/>
              </a:rPr>
              <a:t> </a:t>
            </a:r>
            <a:r>
              <a:rPr lang="en-US" sz="2400" b="1" dirty="0" err="1">
                <a:latin typeface="VNI-Helve" pitchFamily="2" charset="0"/>
              </a:rPr>
              <a:t>định</a:t>
            </a:r>
            <a:r>
              <a:rPr lang="en-US" sz="2400" b="1" dirty="0">
                <a:latin typeface="VNI-Helve" pitchFamily="2" charset="0"/>
              </a:rPr>
              <a:t>: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vi-VN" sz="2400" b="1" dirty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>
                <a:latin typeface="VNI-Helve" pitchFamily="2" charset="0"/>
              </a:rPr>
              <a:t>- </a:t>
            </a:r>
            <a:r>
              <a:rPr lang="en-US" sz="2400" dirty="0" err="1">
                <a:latin typeface="VNI-Helve" pitchFamily="2" charset="0"/>
              </a:rPr>
              <a:t>Kích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thöôùc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soûi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nhoû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hôn</a:t>
            </a:r>
            <a:r>
              <a:rPr lang="en-US" sz="2400" dirty="0">
                <a:latin typeface="VNI-Helve" pitchFamily="2" charset="0"/>
              </a:rPr>
              <a:t> 2cm .</a:t>
            </a:r>
            <a:endParaRPr lang="vi-VN" sz="2400" dirty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>
                <a:latin typeface="VNI-Helve" pitchFamily="2" charset="0"/>
              </a:rPr>
              <a:t>- </a:t>
            </a:r>
            <a:r>
              <a:rPr lang="en-US" sz="2400" dirty="0" err="1">
                <a:latin typeface="VNI-Helve" pitchFamily="2" charset="0"/>
              </a:rPr>
              <a:t>Khoâng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nhiễm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khuẩn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đường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tiết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niệu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ñi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keøm</a:t>
            </a:r>
            <a:r>
              <a:rPr lang="en-US" sz="2400" dirty="0">
                <a:latin typeface="VNI-Helve" pitchFamily="2" charset="0"/>
              </a:rPr>
              <a:t> .</a:t>
            </a:r>
            <a:endParaRPr lang="vi-VN" sz="2400" dirty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>
                <a:latin typeface="VNI-Helve" pitchFamily="2" charset="0"/>
              </a:rPr>
              <a:t>- </a:t>
            </a:r>
            <a:r>
              <a:rPr lang="en-US" sz="2400" dirty="0" err="1">
                <a:latin typeface="VNI-Helve" pitchFamily="2" charset="0"/>
              </a:rPr>
              <a:t>Khoâng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baát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thöôøng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baåm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sinh</a:t>
            </a:r>
            <a:r>
              <a:rPr lang="en-US" sz="2400" dirty="0">
                <a:latin typeface="VNI-Helve" pitchFamily="2" charset="0"/>
              </a:rPr>
              <a:t>/</a:t>
            </a:r>
            <a:r>
              <a:rPr lang="en-US" sz="2400" dirty="0" err="1">
                <a:latin typeface="VNI-Helve" pitchFamily="2" charset="0"/>
              </a:rPr>
              <a:t>maéc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phaûi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đường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tiết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niệu</a:t>
            </a:r>
            <a:r>
              <a:rPr lang="en-US" sz="2400" dirty="0">
                <a:latin typeface="VNI-Helve" pitchFamily="2" charset="0"/>
              </a:rPr>
              <a:t> </a:t>
            </a:r>
            <a:endParaRPr lang="vi-VN" sz="2400" dirty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>
                <a:latin typeface="VNI-Helve" pitchFamily="2" charset="0"/>
              </a:rPr>
              <a:t>- </a:t>
            </a:r>
            <a:r>
              <a:rPr lang="en-US" sz="2400" dirty="0" err="1">
                <a:latin typeface="VNI-Helve" pitchFamily="2" charset="0"/>
              </a:rPr>
              <a:t>Khoâng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coù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choáng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chæ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ñònh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toaøn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thaân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nhö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beùo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phì</a:t>
            </a:r>
            <a:r>
              <a:rPr lang="en-US" sz="2400" dirty="0">
                <a:latin typeface="VNI-Helve" pitchFamily="2" charset="0"/>
              </a:rPr>
              <a:t> </a:t>
            </a:r>
            <a:endParaRPr lang="vi-VN" sz="2400" dirty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</a:pPr>
            <a:endParaRPr lang="en-US" sz="2400" dirty="0">
              <a:latin typeface="VNI-Helve" pitchFamily="2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sz="2400" b="1" dirty="0" err="1"/>
              <a:t>Chống</a:t>
            </a:r>
            <a:r>
              <a:rPr lang="en-US" sz="2400" b="1" dirty="0"/>
              <a:t> </a:t>
            </a:r>
            <a:r>
              <a:rPr lang="en-US" sz="2400" b="1" dirty="0" err="1"/>
              <a:t>chỉ</a:t>
            </a:r>
            <a:r>
              <a:rPr lang="en-US" sz="2400" b="1" dirty="0"/>
              <a:t> </a:t>
            </a:r>
            <a:r>
              <a:rPr lang="en-US" sz="2400" b="1" dirty="0" err="1"/>
              <a:t>định</a:t>
            </a:r>
            <a:r>
              <a:rPr lang="en-US" sz="2400" b="1" dirty="0"/>
              <a:t>: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sz="2400" dirty="0"/>
              <a:t>	- </a:t>
            </a:r>
            <a:r>
              <a:rPr lang="en-US" sz="2400" dirty="0" err="1"/>
              <a:t>Phụ</a:t>
            </a:r>
            <a:r>
              <a:rPr lang="en-US" sz="2400" dirty="0"/>
              <a:t> </a:t>
            </a:r>
            <a:r>
              <a:rPr lang="en-US" sz="2400" dirty="0" err="1"/>
              <a:t>nữ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thai</a:t>
            </a:r>
            <a:endParaRPr lang="en-US" sz="2400" dirty="0"/>
          </a:p>
          <a:p>
            <a:pPr eaLnBrk="1" hangingPunct="1">
              <a:spcBef>
                <a:spcPct val="0"/>
              </a:spcBef>
              <a:buNone/>
            </a:pPr>
            <a:r>
              <a:rPr lang="en-US" sz="2400" dirty="0"/>
              <a:t>	- </a:t>
            </a:r>
            <a:r>
              <a:rPr lang="en-US" sz="2400" dirty="0" err="1"/>
              <a:t>Rối</a:t>
            </a:r>
            <a:r>
              <a:rPr lang="en-US" sz="2400" dirty="0"/>
              <a:t> </a:t>
            </a:r>
            <a:r>
              <a:rPr lang="en-US" sz="2400" dirty="0" err="1"/>
              <a:t>loạn</a:t>
            </a:r>
            <a:r>
              <a:rPr lang="en-US" sz="2400" dirty="0"/>
              <a:t> </a:t>
            </a:r>
            <a:r>
              <a:rPr lang="en-US" sz="2400" dirty="0" err="1"/>
              <a:t>đông</a:t>
            </a:r>
            <a:r>
              <a:rPr lang="en-US" sz="2400" dirty="0"/>
              <a:t> </a:t>
            </a:r>
            <a:r>
              <a:rPr lang="en-US" sz="2400" dirty="0" err="1"/>
              <a:t>máu</a:t>
            </a:r>
            <a:endParaRPr lang="en-US" sz="2400" dirty="0"/>
          </a:p>
          <a:p>
            <a:pPr eaLnBrk="1" hangingPunct="1">
              <a:spcBef>
                <a:spcPct val="0"/>
              </a:spcBef>
            </a:pPr>
            <a:endParaRPr lang="vi-VN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0387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Phöông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Phaùp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Taùn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Soûi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Ngoaøi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Cô</a:t>
            </a:r>
            <a:r>
              <a:rPr lang="en-US" sz="2000" dirty="0">
                <a:solidFill>
                  <a:srgbClr val="FFFFCC"/>
                </a:solidFill>
                <a:latin typeface="VNI-Commerce" pitchFamily="2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VNI-Commerce" pitchFamily="2" charset="0"/>
              </a:rPr>
              <a:t>Theå</a:t>
            </a:r>
            <a:endParaRPr lang="en-US" sz="2000" dirty="0">
              <a:solidFill>
                <a:srgbClr val="FFFFCC"/>
              </a:solidFill>
              <a:latin typeface="VNI-Commerce" pitchFamily="2" charset="0"/>
            </a:endParaRP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762000"/>
            <a:ext cx="8229600" cy="5791200"/>
          </a:xfrm>
        </p:spPr>
        <p:txBody>
          <a:bodyPr>
            <a:normAutofit lnSpcReduction="10000"/>
          </a:bodyPr>
          <a:lstStyle/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0070C0"/>
                </a:solidFill>
              </a:rPr>
              <a:t>	</a:t>
            </a:r>
            <a:r>
              <a:rPr lang="en-US" sz="3600" b="1" dirty="0" err="1">
                <a:latin typeface="VNI-Times" pitchFamily="2" charset="0"/>
              </a:rPr>
              <a:t>Choáng</a:t>
            </a:r>
            <a:r>
              <a:rPr lang="en-US" sz="3600" b="1" dirty="0">
                <a:latin typeface="VNI-Times" pitchFamily="2" charset="0"/>
              </a:rPr>
              <a:t> </a:t>
            </a:r>
            <a:r>
              <a:rPr lang="en-US" sz="3600" b="1" dirty="0" err="1">
                <a:latin typeface="VNI-Times" pitchFamily="2" charset="0"/>
              </a:rPr>
              <a:t>chæ</a:t>
            </a:r>
            <a:r>
              <a:rPr lang="en-US" sz="3600" b="1" dirty="0">
                <a:latin typeface="VNI-Times" pitchFamily="2" charset="0"/>
              </a:rPr>
              <a:t> </a:t>
            </a:r>
            <a:r>
              <a:rPr lang="en-US" sz="3600" b="1" dirty="0" err="1">
                <a:latin typeface="VNI-Times" pitchFamily="2" charset="0"/>
              </a:rPr>
              <a:t>ñònh</a:t>
            </a:r>
            <a:r>
              <a:rPr lang="en-US" sz="3600" b="1" dirty="0">
                <a:latin typeface="VNI-Times" pitchFamily="2" charset="0"/>
              </a:rPr>
              <a:t> </a:t>
            </a:r>
            <a:r>
              <a:rPr lang="en-US" sz="3600" b="1" dirty="0" err="1">
                <a:latin typeface="VNI-Times" pitchFamily="2" charset="0"/>
              </a:rPr>
              <a:t>töông</a:t>
            </a:r>
            <a:r>
              <a:rPr lang="en-US" sz="3600" b="1" dirty="0">
                <a:latin typeface="VNI-Times" pitchFamily="2" charset="0"/>
              </a:rPr>
              <a:t> </a:t>
            </a:r>
            <a:r>
              <a:rPr lang="en-US" sz="3600" b="1" dirty="0" err="1">
                <a:latin typeface="VNI-Times" pitchFamily="2" charset="0"/>
              </a:rPr>
              <a:t>ñoái</a:t>
            </a:r>
            <a:r>
              <a:rPr lang="en-US" sz="3600" b="1" dirty="0">
                <a:latin typeface="VNI-Times" pitchFamily="2" charset="0"/>
              </a:rPr>
              <a:t>.</a:t>
            </a:r>
          </a:p>
          <a:p>
            <a:pPr marL="990600" lvl="1" indent="-533400" eaLnBrk="1" hangingPunct="1">
              <a:defRPr/>
            </a:pPr>
            <a:r>
              <a:rPr lang="en-US" dirty="0" err="1">
                <a:latin typeface="VNI-Times" pitchFamily="2" charset="0"/>
              </a:rPr>
              <a:t>Traïng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thaùi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thaàn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kinh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khoâng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ñöôïc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oån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ñònh</a:t>
            </a:r>
            <a:r>
              <a:rPr lang="en-US" dirty="0">
                <a:latin typeface="VNI-Times" pitchFamily="2" charset="0"/>
              </a:rPr>
              <a:t>.</a:t>
            </a:r>
          </a:p>
          <a:p>
            <a:pPr marL="990600" lvl="1" indent="-533400" eaLnBrk="1" hangingPunct="1">
              <a:defRPr/>
            </a:pPr>
            <a:r>
              <a:rPr lang="en-US" dirty="0" err="1">
                <a:latin typeface="VNI-Times" pitchFamily="2" charset="0"/>
              </a:rPr>
              <a:t>Caän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naëng</a:t>
            </a:r>
            <a:r>
              <a:rPr lang="en-US" dirty="0">
                <a:latin typeface="VNI-Times" pitchFamily="2" charset="0"/>
              </a:rPr>
              <a:t> &gt;135kg (# &gt;300p), =&gt; </a:t>
            </a:r>
            <a:r>
              <a:rPr lang="en-US" dirty="0" err="1">
                <a:latin typeface="VNI-Times" pitchFamily="2" charset="0"/>
              </a:rPr>
              <a:t>taêng</a:t>
            </a:r>
            <a:r>
              <a:rPr lang="en-US" dirty="0">
                <a:latin typeface="VNI-Times" pitchFamily="2" charset="0"/>
              </a:rPr>
              <a:t> d(F1-F2) =&gt; </a:t>
            </a:r>
            <a:r>
              <a:rPr lang="en-US" dirty="0" err="1">
                <a:latin typeface="VNI-Times" pitchFamily="2" charset="0"/>
              </a:rPr>
              <a:t>sai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leäch</a:t>
            </a:r>
            <a:r>
              <a:rPr lang="en-US" dirty="0">
                <a:latin typeface="VNI-Times" pitchFamily="2" charset="0"/>
              </a:rPr>
              <a:t> shockwave </a:t>
            </a:r>
            <a:r>
              <a:rPr lang="en-US" dirty="0" err="1">
                <a:latin typeface="VNI-Times" pitchFamily="2" charset="0"/>
              </a:rPr>
              <a:t>vaøo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soûi</a:t>
            </a:r>
            <a:endParaRPr lang="en-US" dirty="0">
              <a:latin typeface="VNI-Times" pitchFamily="2" charset="0"/>
            </a:endParaRPr>
          </a:p>
          <a:p>
            <a:pPr marL="990600" lvl="1" indent="-533400" eaLnBrk="1" hangingPunct="1">
              <a:defRPr/>
            </a:pPr>
            <a:r>
              <a:rPr lang="en-US" dirty="0" err="1">
                <a:latin typeface="VNI-Times" pitchFamily="2" charset="0"/>
              </a:rPr>
              <a:t>Chænh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hình</a:t>
            </a:r>
            <a:r>
              <a:rPr lang="en-US" dirty="0">
                <a:latin typeface="VNI-Times" pitchFamily="2" charset="0"/>
              </a:rPr>
              <a:t> hay </a:t>
            </a:r>
            <a:r>
              <a:rPr lang="en-US" dirty="0" err="1">
                <a:latin typeface="VNI-Times" pitchFamily="2" charset="0"/>
              </a:rPr>
              <a:t>bieán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daïng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coät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soáng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thaän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laïc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choã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dò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daïng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thaän</a:t>
            </a:r>
            <a:r>
              <a:rPr lang="en-US" dirty="0">
                <a:latin typeface="VNI-Times" pitchFamily="2" charset="0"/>
              </a:rPr>
              <a:t> (</a:t>
            </a:r>
            <a:r>
              <a:rPr lang="en-US" dirty="0" err="1">
                <a:latin typeface="VNI-Times" pitchFamily="2" charset="0"/>
              </a:rPr>
              <a:t>thaän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moùng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ngöïa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thaän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chaäu</a:t>
            </a:r>
            <a:r>
              <a:rPr lang="en-US" dirty="0">
                <a:latin typeface="VNI-Times" pitchFamily="2" charset="0"/>
              </a:rPr>
              <a:t>).</a:t>
            </a:r>
          </a:p>
          <a:p>
            <a:pPr marL="990600" lvl="1" indent="-533400" eaLnBrk="1" hangingPunct="1">
              <a:defRPr/>
            </a:pPr>
            <a:r>
              <a:rPr lang="en-US" dirty="0" err="1">
                <a:latin typeface="VNI-Times" pitchFamily="2" charset="0"/>
              </a:rPr>
              <a:t>Ñaët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oáng</a:t>
            </a:r>
            <a:r>
              <a:rPr lang="en-US" dirty="0">
                <a:latin typeface="VNI-Times" pitchFamily="2" charset="0"/>
              </a:rPr>
              <a:t> Drain </a:t>
            </a:r>
            <a:r>
              <a:rPr lang="en-US" dirty="0" err="1">
                <a:latin typeface="VNI-Times" pitchFamily="2" charset="0"/>
              </a:rPr>
              <a:t>noäi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thaän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baát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thöôøng</a:t>
            </a:r>
            <a:r>
              <a:rPr lang="en-US" dirty="0">
                <a:latin typeface="VNI-Times" pitchFamily="2" charset="0"/>
              </a:rPr>
              <a:t>.</a:t>
            </a:r>
          </a:p>
          <a:p>
            <a:pPr marL="990600" lvl="1" indent="-533400" eaLnBrk="1" hangingPunct="1">
              <a:defRPr/>
            </a:pPr>
            <a:r>
              <a:rPr lang="en-US" dirty="0">
                <a:latin typeface="VNI-Times" pitchFamily="2" charset="0"/>
              </a:rPr>
              <a:t>Cao </a:t>
            </a:r>
            <a:r>
              <a:rPr lang="en-US" dirty="0" err="1">
                <a:latin typeface="VNI-Times" pitchFamily="2" charset="0"/>
              </a:rPr>
              <a:t>huyeát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aùp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khoù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kieåm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soaùt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coù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theå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laøm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taêng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nheï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tæ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leä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cuïc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maùu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ñoâng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quanh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thaän</a:t>
            </a:r>
            <a:endParaRPr lang="en-US" dirty="0">
              <a:latin typeface="VNI-Times" pitchFamily="2" charset="0"/>
            </a:endParaRPr>
          </a:p>
          <a:p>
            <a:pPr marL="990600" lvl="1" indent="-533400" eaLnBrk="1" hangingPunct="1">
              <a:defRPr/>
            </a:pPr>
            <a:r>
              <a:rPr lang="en-US" dirty="0" err="1">
                <a:latin typeface="VNI-Times" pitchFamily="2" charset="0"/>
              </a:rPr>
              <a:t>Tieàn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söû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coù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vaán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ñeà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veà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tim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phoåi</a:t>
            </a:r>
            <a:r>
              <a:rPr lang="en-US" dirty="0">
                <a:latin typeface="VNI-Times" pitchFamily="2" charset="0"/>
              </a:rPr>
              <a:t> =&gt; </a:t>
            </a:r>
            <a:r>
              <a:rPr lang="en-US" dirty="0" err="1">
                <a:latin typeface="VNI-Times" pitchFamily="2" charset="0"/>
              </a:rPr>
              <a:t>voâ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caûm</a:t>
            </a:r>
            <a:r>
              <a:rPr lang="en-US" dirty="0">
                <a:latin typeface="VNI-Times" pitchFamily="2" charset="0"/>
              </a:rPr>
              <a:t>.</a:t>
            </a:r>
          </a:p>
          <a:p>
            <a:pPr marL="990600" lvl="1" indent="-533400" eaLnBrk="1" hangingPunct="1">
              <a:defRPr/>
            </a:pPr>
            <a:r>
              <a:rPr lang="en-US" dirty="0">
                <a:latin typeface="VNI-Times" pitchFamily="2" charset="0"/>
              </a:rPr>
              <a:t>Pacemaker =&gt; </a:t>
            </a:r>
            <a:r>
              <a:rPr lang="en-US" dirty="0" err="1">
                <a:latin typeface="VNI-Times" pitchFamily="2" charset="0"/>
              </a:rPr>
              <a:t>chaêm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soùc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vaø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quan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taâm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ñaët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bieät</a:t>
            </a:r>
            <a:r>
              <a:rPr lang="en-US" dirty="0">
                <a:latin typeface="VNI-Times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990600"/>
            <a:ext cx="73152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CẤU TRÚC SỎI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None/>
            </a:pPr>
            <a:r>
              <a:rPr lang="en-US" sz="2800" dirty="0">
                <a:latin typeface="Tahoma" pitchFamily="34" charset="0"/>
                <a:sym typeface="Wingdings" pitchFamily="2" charset="2"/>
              </a:rPr>
              <a:t> </a:t>
            </a:r>
            <a:r>
              <a:rPr lang="en-US" sz="2800" dirty="0" err="1">
                <a:latin typeface="Tahoma" pitchFamily="34" charset="0"/>
                <a:sym typeface="Wingdings" pitchFamily="2" charset="2"/>
              </a:rPr>
              <a:t>K</a:t>
            </a:r>
            <a:r>
              <a:rPr lang="en-US" sz="2800" dirty="0" err="1">
                <a:latin typeface="Tahoma" pitchFamily="34" charset="0"/>
              </a:rPr>
              <a:t>hông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phải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như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một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khối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đá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thiên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nhiên</a:t>
            </a:r>
            <a:r>
              <a:rPr lang="en-US" sz="2800" dirty="0">
                <a:latin typeface="Tahoma" pitchFamily="34" charset="0"/>
              </a:rPr>
              <a:t>.</a:t>
            </a:r>
            <a:br>
              <a:rPr lang="en-US" sz="2800" dirty="0">
                <a:latin typeface="Tahoma" pitchFamily="34" charset="0"/>
              </a:rPr>
            </a:br>
            <a:endParaRPr lang="en-US" sz="2800" dirty="0">
              <a:latin typeface="Tahoma" pitchFamily="34" charset="0"/>
            </a:endParaRPr>
          </a:p>
          <a:p>
            <a:pPr marL="571500" indent="-571500">
              <a:buNone/>
            </a:pPr>
            <a:r>
              <a:rPr lang="en-US" sz="2800" dirty="0">
                <a:latin typeface="Tahoma" pitchFamily="34" charset="0"/>
                <a:sym typeface="Wingdings" pitchFamily="2" charset="2"/>
              </a:rPr>
              <a:t> </a:t>
            </a:r>
            <a:r>
              <a:rPr lang="en-US" sz="2800" dirty="0" err="1">
                <a:latin typeface="Tahoma" pitchFamily="34" charset="0"/>
              </a:rPr>
              <a:t>Gồm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chất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nền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căn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bản</a:t>
            </a:r>
            <a:r>
              <a:rPr lang="en-US" sz="2800" dirty="0">
                <a:latin typeface="Tahoma" pitchFamily="34" charset="0"/>
              </a:rPr>
              <a:t>: (</a:t>
            </a:r>
            <a:r>
              <a:rPr lang="en-US" sz="2800" dirty="0" err="1">
                <a:latin typeface="Tahoma" pitchFamily="34" charset="0"/>
              </a:rPr>
              <a:t>các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tinh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thể</a:t>
            </a:r>
            <a:r>
              <a:rPr lang="en-US" sz="2800" dirty="0">
                <a:latin typeface="Tahoma" pitchFamily="34" charset="0"/>
              </a:rPr>
              <a:t>, </a:t>
            </a:r>
            <a:r>
              <a:rPr lang="en-US" sz="2800" dirty="0" err="1">
                <a:latin typeface="Tahoma" pitchFamily="34" charset="0"/>
              </a:rPr>
              <a:t>vật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lạ</a:t>
            </a:r>
            <a:r>
              <a:rPr lang="en-US" sz="2800" dirty="0">
                <a:latin typeface="Tahoma" pitchFamily="34" charset="0"/>
              </a:rPr>
              <a:t>, </a:t>
            </a:r>
            <a:r>
              <a:rPr lang="en-US" sz="2800" dirty="0" err="1">
                <a:latin typeface="Tahoma" pitchFamily="34" charset="0"/>
              </a:rPr>
              <a:t>các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mảnh</a:t>
            </a:r>
            <a:r>
              <a:rPr lang="en-US" sz="2800" dirty="0">
                <a:latin typeface="Tahoma" pitchFamily="34" charset="0"/>
              </a:rPr>
              <a:t>, </a:t>
            </a:r>
            <a:r>
              <a:rPr lang="en-US" sz="2800" dirty="0" err="1">
                <a:latin typeface="Tahoma" pitchFamily="34" charset="0"/>
              </a:rPr>
              <a:t>xác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tế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bào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chết</a:t>
            </a:r>
            <a:r>
              <a:rPr lang="en-US" sz="2800" dirty="0">
                <a:latin typeface="Tahoma" pitchFamily="34" charset="0"/>
              </a:rPr>
              <a:t>, </a:t>
            </a:r>
            <a:r>
              <a:rPr lang="en-US" sz="2800" dirty="0" err="1">
                <a:latin typeface="Tahoma" pitchFamily="34" charset="0"/>
              </a:rPr>
              <a:t>cả</a:t>
            </a:r>
            <a:r>
              <a:rPr lang="en-US" sz="2800" dirty="0">
                <a:latin typeface="Tahoma" pitchFamily="34" charset="0"/>
              </a:rPr>
              <a:t> vi </a:t>
            </a:r>
            <a:r>
              <a:rPr lang="en-US" sz="2800" dirty="0" err="1">
                <a:latin typeface="Tahoma" pitchFamily="34" charset="0"/>
              </a:rPr>
              <a:t>trùng</a:t>
            </a:r>
            <a:r>
              <a:rPr lang="en-US" sz="2800" dirty="0">
                <a:latin typeface="Tahoma" pitchFamily="34" charset="0"/>
              </a:rPr>
              <a:t>), </a:t>
            </a:r>
            <a:r>
              <a:rPr lang="en-US" sz="2800" dirty="0" err="1">
                <a:latin typeface="Tahoma" pitchFamily="34" charset="0"/>
              </a:rPr>
              <a:t>các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tinh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thể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sắp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xếp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thành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Tahoma" pitchFamily="34" charset="0"/>
              </a:rPr>
              <a:t>những</a:t>
            </a:r>
            <a:r>
              <a:rPr lang="en-US" sz="2800" dirty="0">
                <a:solidFill>
                  <a:srgbClr val="FFFF00"/>
                </a:solidFill>
                <a:latin typeface="Tahoma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Tahoma" pitchFamily="34" charset="0"/>
              </a:rPr>
              <a:t>vòng</a:t>
            </a:r>
            <a:r>
              <a:rPr lang="en-US" sz="2800" dirty="0">
                <a:solidFill>
                  <a:srgbClr val="FFFF00"/>
                </a:solidFill>
                <a:latin typeface="Tahoma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Tahoma" pitchFamily="34" charset="0"/>
              </a:rPr>
              <a:t>đồng</a:t>
            </a:r>
            <a:r>
              <a:rPr lang="en-US" sz="2800" dirty="0">
                <a:solidFill>
                  <a:srgbClr val="FFFF00"/>
                </a:solidFill>
                <a:latin typeface="Tahoma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Tahoma" pitchFamily="34" charset="0"/>
              </a:rPr>
              <a:t>tâm</a:t>
            </a:r>
            <a:r>
              <a:rPr lang="en-US" sz="2800" dirty="0">
                <a:solidFill>
                  <a:srgbClr val="FFFF00"/>
                </a:solidFill>
                <a:latin typeface="Tahoma" pitchFamily="34" charset="0"/>
              </a:rPr>
              <a:t>.</a:t>
            </a:r>
          </a:p>
          <a:p>
            <a:pPr marL="571500" indent="-571500">
              <a:buFont typeface="Wingdings"/>
              <a:buChar char="²"/>
            </a:pPr>
            <a:endParaRPr lang="en-US" sz="2800" dirty="0">
              <a:latin typeface="Tahoma" pitchFamily="34" charset="0"/>
            </a:endParaRPr>
          </a:p>
          <a:p>
            <a:pPr marL="571500" indent="-571500">
              <a:buFont typeface="Wingdings" pitchFamily="2" charset="2"/>
              <a:buNone/>
            </a:pPr>
            <a:r>
              <a:rPr lang="en-US" sz="2800" dirty="0">
                <a:latin typeface="Tahoma" pitchFamily="34" charset="0"/>
                <a:sym typeface="Wingdings" pitchFamily="2" charset="2"/>
              </a:rPr>
              <a:t> </a:t>
            </a:r>
            <a:r>
              <a:rPr lang="en-US" sz="2800" dirty="0" err="1">
                <a:latin typeface="Tahoma" pitchFamily="34" charset="0"/>
                <a:sym typeface="Wingdings" pitchFamily="2" charset="2"/>
              </a:rPr>
              <a:t>C</a:t>
            </a:r>
            <a:r>
              <a:rPr lang="en-US" sz="2800" dirty="0" err="1">
                <a:latin typeface="Tahoma" pitchFamily="34" charset="0"/>
              </a:rPr>
              <a:t>hất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nền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cũng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giữ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vai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trò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rất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quan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trọng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trong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nguyên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nhân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sinh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 err="1">
                <a:latin typeface="Tahoma" pitchFamily="34" charset="0"/>
              </a:rPr>
              <a:t>sỏi</a:t>
            </a:r>
            <a:r>
              <a:rPr lang="en-US" sz="2800" dirty="0">
                <a:latin typeface="Tahoma" pitchFamily="34" charset="0"/>
              </a:rPr>
              <a:t>.</a:t>
            </a:r>
            <a:endParaRPr lang="vi-VN" sz="28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0387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>
                <a:solidFill>
                  <a:srgbClr val="FFFFCC"/>
                </a:solidFill>
                <a:latin typeface="VNI-Commerce" pitchFamily="2" charset="0"/>
              </a:rPr>
              <a:t>Phöông Phaùp Taùn Soûi Ngoaøi Cô Theå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838200"/>
            <a:ext cx="8229600" cy="5029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4000" dirty="0">
                <a:solidFill>
                  <a:srgbClr val="0070C0"/>
                </a:solidFill>
                <a:latin typeface="VNI-Times" pitchFamily="2" charset="0"/>
              </a:rPr>
              <a:t>	 </a:t>
            </a:r>
            <a:r>
              <a:rPr lang="en-US" sz="4000" dirty="0" err="1">
                <a:latin typeface="VNI-Times" pitchFamily="2" charset="0"/>
              </a:rPr>
              <a:t>Bieán</a:t>
            </a:r>
            <a:r>
              <a:rPr lang="en-US" sz="4000" dirty="0">
                <a:latin typeface="VNI-Times" pitchFamily="2" charset="0"/>
              </a:rPr>
              <a:t> </a:t>
            </a:r>
            <a:r>
              <a:rPr lang="en-US" sz="4000" dirty="0" err="1">
                <a:latin typeface="VNI-Times" pitchFamily="2" charset="0"/>
              </a:rPr>
              <a:t>chöùng</a:t>
            </a:r>
            <a:r>
              <a:rPr lang="en-US" sz="4000" dirty="0">
                <a:latin typeface="VNI-Times" pitchFamily="2" charset="0"/>
              </a:rPr>
              <a:t>: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+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Ñau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endParaRPr lang="en-US" sz="4000" dirty="0">
              <a:solidFill>
                <a:srgbClr val="00B0F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+ Hematoma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quanh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thaän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,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döôùi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bao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,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trong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thaän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+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Chaûy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maùu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hieám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khi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phaûi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truyeàn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dòch</a:t>
            </a:r>
            <a:endParaRPr lang="en-US" dirty="0">
              <a:solidFill>
                <a:srgbClr val="00B0F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+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Tieåu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maùu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: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ña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soá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BN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vaø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thöôøng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töï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heát</a:t>
            </a:r>
            <a:endParaRPr lang="en-US" dirty="0">
              <a:solidFill>
                <a:srgbClr val="00B0F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+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Nhieãm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truøng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hieám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khi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xaûy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ra</a:t>
            </a:r>
            <a:endParaRPr lang="en-US" dirty="0">
              <a:solidFill>
                <a:srgbClr val="00B0F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+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Nhieãm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truøng</a:t>
            </a:r>
            <a:r>
              <a:rPr lang="en-US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VNI-Times" pitchFamily="2" charset="0"/>
              </a:rPr>
              <a:t>huyeát</a:t>
            </a:r>
            <a:endParaRPr lang="en-US" dirty="0">
              <a:solidFill>
                <a:srgbClr val="00B0F0"/>
              </a:solidFill>
              <a:latin typeface="VNI-Times" pitchFamily="2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636587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>
                <a:solidFill>
                  <a:srgbClr val="FFFFCC"/>
                </a:solidFill>
                <a:latin typeface="VNI-Commerce" pitchFamily="2" charset="0"/>
              </a:rPr>
              <a:t>Phöông Phaùp Taùn Soûi Ngoaøi Cô Theå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14400"/>
            <a:ext cx="8686800" cy="5715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0070C0"/>
                </a:solidFill>
                <a:latin typeface="VNI-Helve" pitchFamily="2" charset="0"/>
              </a:rPr>
              <a:t>	</a:t>
            </a:r>
            <a:r>
              <a:rPr lang="en-US" b="1" dirty="0" err="1">
                <a:latin typeface="VNI-Helve" pitchFamily="2" charset="0"/>
              </a:rPr>
              <a:t>Hieäu</a:t>
            </a:r>
            <a:r>
              <a:rPr lang="en-US" b="1" dirty="0">
                <a:latin typeface="VNI-Helve" pitchFamily="2" charset="0"/>
              </a:rPr>
              <a:t> </a:t>
            </a:r>
            <a:r>
              <a:rPr lang="en-US" b="1" dirty="0" err="1">
                <a:latin typeface="VNI-Helve" pitchFamily="2" charset="0"/>
              </a:rPr>
              <a:t>quaû</a:t>
            </a:r>
            <a:endParaRPr lang="en-US" b="1" dirty="0">
              <a:latin typeface="VNI-Helve" pitchFamily="2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b="1" dirty="0">
              <a:solidFill>
                <a:srgbClr val="0070C0"/>
              </a:solidFill>
              <a:latin typeface="VNI-Helve" pitchFamily="2" charset="0"/>
            </a:endParaRP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>
                <a:latin typeface="VNI-Helve" pitchFamily="2" charset="0"/>
              </a:rPr>
              <a:t>+ </a:t>
            </a:r>
            <a:r>
              <a:rPr lang="en-US" sz="2400" dirty="0" err="1">
                <a:latin typeface="VNI-Helve" pitchFamily="2" charset="0"/>
              </a:rPr>
              <a:t>Soûi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thaän</a:t>
            </a:r>
            <a:r>
              <a:rPr lang="en-US" sz="2400" dirty="0">
                <a:latin typeface="VNI-Helve" pitchFamily="2" charset="0"/>
              </a:rPr>
              <a:t> &lt; 1,5 - 2cm =&gt; stone-free rate: 56%-91%.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>
                <a:latin typeface="VNI-Helve" pitchFamily="2" charset="0"/>
              </a:rPr>
              <a:t>+ </a:t>
            </a:r>
            <a:r>
              <a:rPr lang="en-US" sz="2400" dirty="0" err="1">
                <a:latin typeface="VNI-Helve" pitchFamily="2" charset="0"/>
              </a:rPr>
              <a:t>Khi</a:t>
            </a:r>
            <a:r>
              <a:rPr lang="en-US" sz="2400" dirty="0">
                <a:latin typeface="VNI-Helve" pitchFamily="2" charset="0"/>
              </a:rPr>
              <a:t> ESWL </a:t>
            </a:r>
            <a:r>
              <a:rPr lang="en-US" sz="2400" dirty="0" err="1">
                <a:latin typeface="VNI-Helve" pitchFamily="2" charset="0"/>
              </a:rPr>
              <a:t>thaát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baïi</a:t>
            </a:r>
            <a:r>
              <a:rPr lang="en-US" sz="2400" dirty="0">
                <a:latin typeface="VNI-Helve" pitchFamily="2" charset="0"/>
              </a:rPr>
              <a:t> =&gt; PCNL =&gt; stone-free rate: 90%-95%.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>
                <a:latin typeface="VNI-Helve" pitchFamily="2" charset="0"/>
              </a:rPr>
              <a:t>+ </a:t>
            </a:r>
            <a:r>
              <a:rPr lang="en-US" sz="2400" dirty="0" err="1">
                <a:latin typeface="VNI-Helve" pitchFamily="2" charset="0"/>
              </a:rPr>
              <a:t>Soûi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ñaøi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döôùi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cuûa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thaän</a:t>
            </a:r>
            <a:r>
              <a:rPr lang="en-US" sz="2400" dirty="0">
                <a:latin typeface="VNI-Helve" pitchFamily="2" charset="0"/>
              </a:rPr>
              <a:t>, URS/laser =&gt; stone-free rate: 95%.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>
                <a:latin typeface="VNI-Helve" pitchFamily="2" charset="0"/>
              </a:rPr>
              <a:t>+ </a:t>
            </a:r>
            <a:r>
              <a:rPr lang="en-US" sz="2400" dirty="0" err="1">
                <a:latin typeface="VNI-Helve" pitchFamily="2" charset="0"/>
              </a:rPr>
              <a:t>Soûi</a:t>
            </a:r>
            <a:r>
              <a:rPr lang="en-US" sz="2400" dirty="0">
                <a:latin typeface="VNI-Helve" pitchFamily="2" charset="0"/>
              </a:rPr>
              <a:t> &gt; 20mm =&gt; PCNL =&gt; stone-free rate: 85%-95%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b="1" dirty="0">
                <a:latin typeface="VNI-Helve" pitchFamily="2" charset="0"/>
              </a:rPr>
              <a:t>+ ESWL: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>
                <a:latin typeface="VNI-Helve" pitchFamily="2" charset="0"/>
              </a:rPr>
              <a:t>			- </a:t>
            </a:r>
            <a:r>
              <a:rPr lang="en-US" sz="2400" dirty="0" err="1">
                <a:latin typeface="VNI-Helve" pitchFamily="2" charset="0"/>
              </a:rPr>
              <a:t>soûi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nieäu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quaûn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löng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laø</a:t>
            </a:r>
            <a:r>
              <a:rPr lang="en-US" sz="2400" dirty="0">
                <a:latin typeface="VNI-Helve" pitchFamily="2" charset="0"/>
              </a:rPr>
              <a:t> 98%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>
                <a:latin typeface="VNI-Helve" pitchFamily="2" charset="0"/>
              </a:rPr>
              <a:t>			- </a:t>
            </a:r>
            <a:r>
              <a:rPr lang="en-US" sz="2400" dirty="0" err="1">
                <a:latin typeface="VNI-Helve" pitchFamily="2" charset="0"/>
              </a:rPr>
              <a:t>soûi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nieäu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quaûn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chaäu</a:t>
            </a:r>
            <a:r>
              <a:rPr lang="en-US" sz="2400" dirty="0">
                <a:latin typeface="VNI-Helve" pitchFamily="2" charset="0"/>
              </a:rPr>
              <a:t> laø70%,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sz="2400" dirty="0">
                <a:latin typeface="VNI-Helve" pitchFamily="2" charset="0"/>
              </a:rPr>
              <a:t>			- </a:t>
            </a:r>
            <a:r>
              <a:rPr lang="en-US" sz="2400" dirty="0" err="1">
                <a:latin typeface="VNI-Helve" pitchFamily="2" charset="0"/>
              </a:rPr>
              <a:t>soûi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nieäu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quaûn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noäi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thaønh</a:t>
            </a:r>
            <a:r>
              <a:rPr lang="en-US" sz="2400" dirty="0">
                <a:latin typeface="VNI-Helve" pitchFamily="2" charset="0"/>
              </a:rPr>
              <a:t> </a:t>
            </a:r>
            <a:r>
              <a:rPr lang="en-US" sz="2400" dirty="0" err="1">
                <a:latin typeface="VNI-Helve" pitchFamily="2" charset="0"/>
              </a:rPr>
              <a:t>laø</a:t>
            </a:r>
            <a:r>
              <a:rPr lang="en-US" sz="2400" dirty="0">
                <a:latin typeface="VNI-Helve" pitchFamily="2" charset="0"/>
              </a:rPr>
              <a:t> 85%.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400" b="1" dirty="0" err="1">
                <a:solidFill>
                  <a:srgbClr val="00B0F0"/>
                </a:solidFill>
              </a:rPr>
              <a:t>Chỉ</a:t>
            </a:r>
            <a:r>
              <a:rPr lang="en-US" sz="4400" b="1" dirty="0">
                <a:solidFill>
                  <a:srgbClr val="00B0F0"/>
                </a:solidFill>
              </a:rPr>
              <a:t> </a:t>
            </a:r>
            <a:r>
              <a:rPr lang="en-US" sz="4400" b="1" dirty="0" err="1">
                <a:solidFill>
                  <a:srgbClr val="00B0F0"/>
                </a:solidFill>
              </a:rPr>
              <a:t>định</a:t>
            </a:r>
            <a:r>
              <a:rPr lang="en-US" sz="4400" b="1" dirty="0">
                <a:solidFill>
                  <a:srgbClr val="00B0F0"/>
                </a:solidFill>
              </a:rPr>
              <a:t> </a:t>
            </a:r>
            <a:r>
              <a:rPr lang="en-US" sz="4400" b="1" dirty="0" err="1">
                <a:solidFill>
                  <a:srgbClr val="00B0F0"/>
                </a:solidFill>
              </a:rPr>
              <a:t>điều</a:t>
            </a:r>
            <a:r>
              <a:rPr lang="en-US" sz="4400" b="1" dirty="0">
                <a:solidFill>
                  <a:srgbClr val="00B0F0"/>
                </a:solidFill>
              </a:rPr>
              <a:t> </a:t>
            </a:r>
            <a:r>
              <a:rPr lang="en-US" sz="4400" b="1" dirty="0" err="1">
                <a:solidFill>
                  <a:srgbClr val="00B0F0"/>
                </a:solidFill>
              </a:rPr>
              <a:t>trị</a:t>
            </a:r>
            <a:r>
              <a:rPr lang="en-US" sz="4400" b="1" dirty="0">
                <a:solidFill>
                  <a:srgbClr val="00B0F0"/>
                </a:solidFill>
              </a:rPr>
              <a:t> PCNL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458200" cy="3810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/>
              <a:t>Bế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do </a:t>
            </a: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do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(≥ 30 mm,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bề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5 mm2), </a:t>
            </a:r>
            <a:r>
              <a:rPr lang="en-US" dirty="0" err="1"/>
              <a:t>sỏi</a:t>
            </a:r>
            <a:r>
              <a:rPr lang="en-US" dirty="0"/>
              <a:t> san </a:t>
            </a:r>
            <a:r>
              <a:rPr lang="en-US" dirty="0" err="1"/>
              <a:t>hô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 err="1"/>
              <a:t>Sỏi</a:t>
            </a:r>
            <a:r>
              <a:rPr lang="en-US" dirty="0"/>
              <a:t> ở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tán</a:t>
            </a:r>
            <a:r>
              <a:rPr lang="en-US" dirty="0"/>
              <a:t> </a:t>
            </a: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2-3cm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686800" y="274638"/>
            <a:ext cx="76200" cy="1063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endParaRPr lang="en-US" sz="4000"/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600200"/>
            <a:ext cx="6705600" cy="4525963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en-US" sz="3600" b="1" dirty="0" err="1">
                <a:solidFill>
                  <a:srgbClr val="00B0F0"/>
                </a:solidFill>
              </a:rPr>
              <a:t>Chống</a:t>
            </a:r>
            <a:r>
              <a:rPr lang="en-US" sz="3600" b="1" dirty="0">
                <a:solidFill>
                  <a:srgbClr val="00B0F0"/>
                </a:solidFill>
              </a:rPr>
              <a:t> </a:t>
            </a:r>
            <a:r>
              <a:rPr lang="en-US" sz="3600" b="1" dirty="0" err="1">
                <a:solidFill>
                  <a:srgbClr val="00B0F0"/>
                </a:solidFill>
              </a:rPr>
              <a:t>chỉ</a:t>
            </a:r>
            <a:r>
              <a:rPr lang="en-US" sz="3600" b="1" dirty="0">
                <a:solidFill>
                  <a:srgbClr val="00B0F0"/>
                </a:solidFill>
              </a:rPr>
              <a:t> </a:t>
            </a:r>
            <a:r>
              <a:rPr lang="en-US" sz="3600" b="1" dirty="0" err="1">
                <a:solidFill>
                  <a:srgbClr val="00B0F0"/>
                </a:solidFill>
              </a:rPr>
              <a:t>định</a:t>
            </a:r>
            <a:r>
              <a:rPr lang="en-US" sz="3600" b="1" dirty="0">
                <a:solidFill>
                  <a:srgbClr val="00B0F0"/>
                </a:solidFill>
              </a:rPr>
              <a:t> PCNL: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endParaRPr lang="en-US" sz="3600" b="1" dirty="0">
              <a:solidFill>
                <a:srgbClr val="0070C0"/>
              </a:solidFill>
            </a:endParaRPr>
          </a:p>
          <a:p>
            <a:pPr eaLnBrk="1" hangingPunct="1">
              <a:defRPr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 err="1"/>
              <a:t>Khuẩn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,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đài</a:t>
            </a:r>
            <a:r>
              <a:rPr lang="en-US" dirty="0"/>
              <a:t> </a:t>
            </a:r>
            <a:r>
              <a:rPr lang="en-US" dirty="0" err="1"/>
              <a:t>bể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sz="2800" dirty="0"/>
              <a:t> 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686800" y="274638"/>
            <a:ext cx="152400" cy="1063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endParaRPr lang="en-US" sz="4000"/>
          </a:p>
        </p:txBody>
      </p:sp>
      <p:pic>
        <p:nvPicPr>
          <p:cNvPr id="41987" name="Picture 4" descr="dung cu dat thong nieu quan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" y="1501381"/>
            <a:ext cx="4394319" cy="3742132"/>
          </a:xfrm>
          <a:noFill/>
        </p:spPr>
      </p:pic>
      <p:pic>
        <p:nvPicPr>
          <p:cNvPr id="4" name="Picture 4" descr="dung cu choc va no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447800"/>
            <a:ext cx="4429125" cy="3743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46083" name="Picture 4" descr="dung cu lay soi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76400" y="914400"/>
            <a:ext cx="5853113" cy="4938713"/>
          </a:xfr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4915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438400" y="1066800"/>
            <a:ext cx="4667250" cy="4727575"/>
          </a:xfr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11271" name="Picture 7" descr="lay soi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6125" y="1918494"/>
            <a:ext cx="3476625" cy="4229100"/>
          </a:xfrm>
          <a:noFill/>
        </p:spPr>
      </p:pic>
      <p:pic>
        <p:nvPicPr>
          <p:cNvPr id="11272" name="Picture 8" descr="tan soi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7100" y="1808956"/>
            <a:ext cx="3876675" cy="44481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12292" name="Picture 4" descr="Dan luu than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0618" y="1784350"/>
            <a:ext cx="2719964" cy="4572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7175" name="Picture 7" descr="47501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752600"/>
            <a:ext cx="3962400" cy="3777487"/>
          </a:xfrm>
          <a:noFill/>
        </p:spPr>
      </p:pic>
      <p:pic>
        <p:nvPicPr>
          <p:cNvPr id="7176" name="Picture 8" descr="47500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3000" y="1752600"/>
            <a:ext cx="3996504" cy="3810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1143000"/>
          </a:xfrm>
        </p:spPr>
        <p:txBody>
          <a:bodyPr/>
          <a:lstStyle/>
          <a:p>
            <a:pPr algn="ctr"/>
            <a:r>
              <a:rPr lang="en-US" b="1" dirty="0"/>
              <a:t>NGUYÊN NHÂN SINH BỆNH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6800" y="2743200"/>
            <a:ext cx="6400800" cy="24384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latin typeface="+mj-lt"/>
              </a:rPr>
              <a:t> 90% TH </a:t>
            </a:r>
            <a:r>
              <a:rPr lang="en-US" sz="2800" dirty="0" err="1">
                <a:latin typeface="+mj-lt"/>
              </a:rPr>
              <a:t>sỏi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chứa</a:t>
            </a:r>
            <a:r>
              <a:rPr lang="en-US" sz="2800" dirty="0">
                <a:latin typeface="+mj-lt"/>
              </a:rPr>
              <a:t> Calcium </a:t>
            </a:r>
            <a:r>
              <a:rPr lang="en-US" sz="2800" dirty="0" err="1">
                <a:latin typeface="+mj-lt"/>
              </a:rPr>
              <a:t>kết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hợp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với</a:t>
            </a:r>
            <a:r>
              <a:rPr lang="en-US" sz="2800" dirty="0">
                <a:latin typeface="+mj-lt"/>
              </a:rPr>
              <a:t> Oxalate hay Phosphate,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còn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lại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gồm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sỏi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Urate</a:t>
            </a:r>
            <a:r>
              <a:rPr lang="en-US" sz="2800" dirty="0">
                <a:latin typeface="+mj-lt"/>
              </a:rPr>
              <a:t> hay </a:t>
            </a:r>
            <a:r>
              <a:rPr lang="en-US" sz="2800" dirty="0" err="1">
                <a:latin typeface="+mj-lt"/>
              </a:rPr>
              <a:t>Cystine</a:t>
            </a:r>
            <a:r>
              <a:rPr lang="en-US" sz="2800" dirty="0">
                <a:latin typeface="+mj-lt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2800" dirty="0"/>
              <a:t>	</a:t>
            </a:r>
            <a:endParaRPr lang="vi-VN" sz="2800" dirty="0"/>
          </a:p>
          <a:p>
            <a:pPr indent="0">
              <a:spcBef>
                <a:spcPts val="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914400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411163" indent="-342900">
              <a:buClr>
                <a:schemeClr val="tx2"/>
              </a:buClr>
              <a:buSzPct val="95000"/>
              <a:defRPr/>
            </a:pPr>
            <a:r>
              <a:rPr lang="en-US" sz="3200" b="1" dirty="0" err="1">
                <a:latin typeface="VNI-Times" pitchFamily="2" charset="0"/>
              </a:rPr>
              <a:t>Noäi</a:t>
            </a:r>
            <a:r>
              <a:rPr lang="en-US" sz="3200" b="1" dirty="0">
                <a:latin typeface="VNI-Times" pitchFamily="2" charset="0"/>
              </a:rPr>
              <a:t> </a:t>
            </a:r>
            <a:r>
              <a:rPr lang="en-US" sz="3200" b="1" dirty="0" err="1">
                <a:latin typeface="VNI-Times" pitchFamily="2" charset="0"/>
              </a:rPr>
              <a:t>soi</a:t>
            </a:r>
            <a:r>
              <a:rPr lang="en-US" sz="3200" b="1" dirty="0">
                <a:latin typeface="VNI-Times" pitchFamily="2" charset="0"/>
              </a:rPr>
              <a:t> </a:t>
            </a:r>
            <a:r>
              <a:rPr lang="en-US" sz="3200" b="1" dirty="0" err="1">
                <a:latin typeface="VNI-Times" pitchFamily="2" charset="0"/>
              </a:rPr>
              <a:t>nieäu</a:t>
            </a:r>
            <a:r>
              <a:rPr lang="en-US" sz="3200" b="1" dirty="0">
                <a:latin typeface="VNI-Times" pitchFamily="2" charset="0"/>
              </a:rPr>
              <a:t> </a:t>
            </a:r>
            <a:r>
              <a:rPr lang="en-US" sz="3200" b="1" dirty="0" err="1">
                <a:latin typeface="VNI-Times" pitchFamily="2" charset="0"/>
              </a:rPr>
              <a:t>quaûn</a:t>
            </a:r>
            <a:r>
              <a:rPr lang="en-US" sz="3200" b="1" dirty="0">
                <a:latin typeface="VNI-Times" pitchFamily="2" charset="0"/>
              </a:rPr>
              <a:t> </a:t>
            </a:r>
            <a:r>
              <a:rPr lang="en-US" sz="3200" b="1" dirty="0" err="1">
                <a:latin typeface="VNI-Times" pitchFamily="2" charset="0"/>
              </a:rPr>
              <a:t>ngöôïc</a:t>
            </a:r>
            <a:r>
              <a:rPr lang="en-US" sz="3200" b="1" dirty="0">
                <a:latin typeface="VNI-Times" pitchFamily="2" charset="0"/>
              </a:rPr>
              <a:t> </a:t>
            </a:r>
            <a:r>
              <a:rPr lang="en-US" sz="3200" b="1" dirty="0" err="1">
                <a:latin typeface="VNI-Times" pitchFamily="2" charset="0"/>
              </a:rPr>
              <a:t>doøng</a:t>
            </a:r>
            <a:r>
              <a:rPr lang="en-US" sz="3200" b="1" dirty="0">
                <a:latin typeface="VNI-Helve" pitchFamily="2" charset="0"/>
              </a:rPr>
              <a:t> (URS)</a:t>
            </a:r>
            <a:br>
              <a:rPr lang="vi-VN" sz="3200" b="1" dirty="0">
                <a:latin typeface="VNI-Helve" pitchFamily="2" charset="0"/>
              </a:rPr>
            </a:br>
            <a:endParaRPr lang="vi-VN" sz="3200" b="1" dirty="0">
              <a:latin typeface="VNI-Helve" pitchFamily="2" charset="0"/>
            </a:endParaRP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4606097" cy="34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505201"/>
            <a:ext cx="4558914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S">
              <a:latin typeface="Tahoma" pitchFamily="34" charset="0"/>
            </a:endParaRPr>
          </a:p>
        </p:txBody>
      </p:sp>
      <p:pic>
        <p:nvPicPr>
          <p:cNvPr id="59396" name="Picture 4" descr="TRANG07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52400"/>
            <a:ext cx="6132512" cy="6381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3400" y="1524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Laparoscopic urolithotomy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3276600"/>
            <a:ext cx="8229600" cy="1981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hlinkClick r:id="rId2" action="ppaction://hlinkfile"/>
              </a:rPr>
              <a:t>..\BSTHUAN-PTNS2008\</a:t>
            </a:r>
            <a:r>
              <a:rPr lang="en-US" dirty="0" err="1">
                <a:hlinkClick r:id="rId2" action="ppaction://hlinkfile"/>
              </a:rPr>
              <a:t>Nephro-ureterolithotomy</a:t>
            </a:r>
            <a:r>
              <a:rPr lang="en-US" dirty="0">
                <a:hlinkClick r:id="rId2" action="ppaction://hlinkfile"/>
              </a:rPr>
              <a:t>\final.mpg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8229600" cy="560388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err="1">
                <a:solidFill>
                  <a:srgbClr val="FFFF00"/>
                </a:solidFill>
                <a:latin typeface="VNI-Commerce" pitchFamily="2" charset="0"/>
              </a:rPr>
              <a:t>Sỏi</a:t>
            </a:r>
            <a:r>
              <a:rPr lang="en-US" sz="3200" dirty="0">
                <a:solidFill>
                  <a:srgbClr val="FFFF00"/>
                </a:solidFill>
                <a:latin typeface="VNI-Commerce" pitchFamily="2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VNI-Commerce" pitchFamily="2" charset="0"/>
              </a:rPr>
              <a:t>thận</a:t>
            </a:r>
            <a:endParaRPr lang="en-US" sz="3200" dirty="0">
              <a:solidFill>
                <a:srgbClr val="FFFF00"/>
              </a:solidFill>
              <a:latin typeface="VNI-Commerce" pitchFamily="2" charset="0"/>
            </a:endParaRPr>
          </a:p>
        </p:txBody>
      </p:sp>
      <p:grpSp>
        <p:nvGrpSpPr>
          <p:cNvPr id="2" name="Group 42"/>
          <p:cNvGrpSpPr>
            <a:grpSpLocks noChangeAspect="1"/>
          </p:cNvGrpSpPr>
          <p:nvPr/>
        </p:nvGrpSpPr>
        <p:grpSpPr bwMode="auto">
          <a:xfrm>
            <a:off x="427" y="1039812"/>
            <a:ext cx="8914973" cy="5589588"/>
            <a:chOff x="2923" y="2490"/>
            <a:chExt cx="7697" cy="4937"/>
          </a:xfrm>
        </p:grpSpPr>
        <p:sp>
          <p:nvSpPr>
            <p:cNvPr id="31749" name="AutoShape 43"/>
            <p:cNvSpPr>
              <a:spLocks noChangeAspect="1" noChangeArrowheads="1"/>
            </p:cNvSpPr>
            <p:nvPr/>
          </p:nvSpPr>
          <p:spPr bwMode="auto">
            <a:xfrm>
              <a:off x="3120" y="2490"/>
              <a:ext cx="7500" cy="4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1750" name="Rectangle 44"/>
            <p:cNvSpPr>
              <a:spLocks noChangeArrowheads="1"/>
            </p:cNvSpPr>
            <p:nvPr/>
          </p:nvSpPr>
          <p:spPr bwMode="auto">
            <a:xfrm>
              <a:off x="5970" y="2490"/>
              <a:ext cx="1650" cy="6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Soûi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coù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chæ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ñònh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can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thieâp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ngoaïi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khoa</a:t>
              </a:r>
              <a:endParaRPr lang="en-US" sz="1600" b="1" dirty="0">
                <a:solidFill>
                  <a:srgbClr val="000066"/>
                </a:solidFill>
                <a:latin typeface="VNI-Times" pitchFamily="2" charset="0"/>
              </a:endParaRPr>
            </a:p>
          </p:txBody>
        </p:sp>
        <p:sp>
          <p:nvSpPr>
            <p:cNvPr id="31751" name="Rectangle 45"/>
            <p:cNvSpPr>
              <a:spLocks noChangeArrowheads="1"/>
            </p:cNvSpPr>
            <p:nvPr/>
          </p:nvSpPr>
          <p:spPr bwMode="auto">
            <a:xfrm>
              <a:off x="3720" y="3416"/>
              <a:ext cx="1350" cy="4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Kích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thöôùc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soûi</a:t>
              </a:r>
              <a:endParaRPr lang="en-US" sz="1600" b="1" dirty="0">
                <a:solidFill>
                  <a:srgbClr val="000066"/>
                </a:solidFill>
                <a:latin typeface="VNI-Times" pitchFamily="2" charset="0"/>
              </a:endParaRPr>
            </a:p>
            <a:p>
              <a:endParaRPr lang="en-US" sz="1600" b="1" dirty="0">
                <a:solidFill>
                  <a:srgbClr val="000066"/>
                </a:solidFill>
                <a:latin typeface="VNI-Times" pitchFamily="2" charset="0"/>
              </a:endParaRPr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8220" y="3416"/>
              <a:ext cx="1350" cy="4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500" b="1">
                  <a:solidFill>
                    <a:srgbClr val="000066"/>
                  </a:solidFill>
                  <a:latin typeface="VNI-Times" pitchFamily="2" charset="0"/>
                </a:rPr>
                <a:t>Thaønh phaàn soûi</a:t>
              </a:r>
            </a:p>
          </p:txBody>
        </p:sp>
        <p:sp>
          <p:nvSpPr>
            <p:cNvPr id="31753" name="Rectangle 47"/>
            <p:cNvSpPr>
              <a:spLocks noChangeArrowheads="1"/>
            </p:cNvSpPr>
            <p:nvPr/>
          </p:nvSpPr>
          <p:spPr bwMode="auto">
            <a:xfrm>
              <a:off x="3120" y="4341"/>
              <a:ext cx="900" cy="4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&lt; 1,5cm</a:t>
              </a:r>
            </a:p>
          </p:txBody>
        </p:sp>
        <p:sp>
          <p:nvSpPr>
            <p:cNvPr id="31754" name="Rectangle 48"/>
            <p:cNvSpPr>
              <a:spLocks noChangeArrowheads="1"/>
            </p:cNvSpPr>
            <p:nvPr/>
          </p:nvSpPr>
          <p:spPr bwMode="auto">
            <a:xfrm>
              <a:off x="7470" y="4341"/>
              <a:ext cx="1050" cy="6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Dihydrat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Struvite</a:t>
              </a:r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1755" name="Rectangle 49"/>
            <p:cNvSpPr>
              <a:spLocks noChangeArrowheads="1"/>
            </p:cNvSpPr>
            <p:nvPr/>
          </p:nvSpPr>
          <p:spPr bwMode="auto">
            <a:xfrm>
              <a:off x="9270" y="4341"/>
              <a:ext cx="1200" cy="6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500" b="1">
                  <a:solidFill>
                    <a:srgbClr val="000066"/>
                  </a:solidFill>
                  <a:latin typeface="VNI-Times" pitchFamily="2" charset="0"/>
                </a:rPr>
                <a:t>Monohydrate Cystine</a:t>
              </a:r>
            </a:p>
          </p:txBody>
        </p:sp>
        <p:sp>
          <p:nvSpPr>
            <p:cNvPr id="31756" name="Rectangle 50"/>
            <p:cNvSpPr>
              <a:spLocks noChangeArrowheads="1"/>
            </p:cNvSpPr>
            <p:nvPr/>
          </p:nvSpPr>
          <p:spPr bwMode="auto">
            <a:xfrm>
              <a:off x="6420" y="5113"/>
              <a:ext cx="900" cy="4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Vò trí soûi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1757" name="Rectangle 51"/>
            <p:cNvSpPr>
              <a:spLocks noChangeArrowheads="1"/>
            </p:cNvSpPr>
            <p:nvPr/>
          </p:nvSpPr>
          <p:spPr bwMode="auto">
            <a:xfrm>
              <a:off x="4470" y="6656"/>
              <a:ext cx="1650" cy="4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ESWL, PCNL, URS</a:t>
              </a:r>
            </a:p>
          </p:txBody>
        </p:sp>
        <p:sp>
          <p:nvSpPr>
            <p:cNvPr id="31758" name="Rectangle 52"/>
            <p:cNvSpPr>
              <a:spLocks noChangeArrowheads="1"/>
            </p:cNvSpPr>
            <p:nvPr/>
          </p:nvSpPr>
          <p:spPr bwMode="auto">
            <a:xfrm>
              <a:off x="7320" y="5730"/>
              <a:ext cx="1500" cy="6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Ñaøi döôùi</a:t>
              </a:r>
            </a:p>
            <a:p>
              <a:endParaRPr lang="en-US" sz="1600" b="1">
                <a:solidFill>
                  <a:srgbClr val="000066"/>
                </a:solidFill>
                <a:latin typeface="VNI-Times" pitchFamily="2" charset="0"/>
              </a:endParaRPr>
            </a:p>
          </p:txBody>
        </p:sp>
        <p:sp>
          <p:nvSpPr>
            <p:cNvPr id="31759" name="Rectangle 53"/>
            <p:cNvSpPr>
              <a:spLocks noChangeArrowheads="1"/>
            </p:cNvSpPr>
            <p:nvPr/>
          </p:nvSpPr>
          <p:spPr bwMode="auto">
            <a:xfrm>
              <a:off x="4620" y="5730"/>
              <a:ext cx="1500" cy="6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500" b="1">
                  <a:solidFill>
                    <a:srgbClr val="000066"/>
                  </a:solidFill>
                  <a:latin typeface="VNI-Times" pitchFamily="2" charset="0"/>
                </a:rPr>
                <a:t>Beå thaän </a:t>
              </a:r>
            </a:p>
            <a:p>
              <a:pPr algn="ctr"/>
              <a:r>
                <a:rPr lang="en-US" sz="1500" b="1">
                  <a:solidFill>
                    <a:srgbClr val="000066"/>
                  </a:solidFill>
                  <a:latin typeface="VNI-Times" pitchFamily="2" charset="0"/>
                </a:rPr>
                <a:t>Ñaøi treân, ñaøi giöõa </a:t>
              </a:r>
            </a:p>
          </p:txBody>
        </p:sp>
        <p:sp>
          <p:nvSpPr>
            <p:cNvPr id="31760" name="Rectangle 54"/>
            <p:cNvSpPr>
              <a:spLocks noChangeArrowheads="1"/>
            </p:cNvSpPr>
            <p:nvPr/>
          </p:nvSpPr>
          <p:spPr bwMode="auto">
            <a:xfrm>
              <a:off x="4770" y="4341"/>
              <a:ext cx="809" cy="4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&gt; 1,5cm</a:t>
              </a:r>
            </a:p>
          </p:txBody>
        </p:sp>
        <p:sp>
          <p:nvSpPr>
            <p:cNvPr id="31761" name="AutoShape 55"/>
            <p:cNvSpPr>
              <a:spLocks noChangeArrowheads="1"/>
            </p:cNvSpPr>
            <p:nvPr/>
          </p:nvSpPr>
          <p:spPr bwMode="auto">
            <a:xfrm>
              <a:off x="2923" y="5113"/>
              <a:ext cx="1097" cy="308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</p:txBody>
        </p:sp>
        <p:sp>
          <p:nvSpPr>
            <p:cNvPr id="31762" name="AutoShape 56"/>
            <p:cNvSpPr>
              <a:spLocks noChangeArrowheads="1"/>
            </p:cNvSpPr>
            <p:nvPr/>
          </p:nvSpPr>
          <p:spPr bwMode="auto">
            <a:xfrm>
              <a:off x="4170" y="5113"/>
              <a:ext cx="1050" cy="308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PCNL</a:t>
              </a:r>
            </a:p>
          </p:txBody>
        </p:sp>
        <p:sp>
          <p:nvSpPr>
            <p:cNvPr id="31763" name="AutoShape 57"/>
            <p:cNvSpPr>
              <a:spLocks noChangeArrowheads="1"/>
            </p:cNvSpPr>
            <p:nvPr/>
          </p:nvSpPr>
          <p:spPr bwMode="auto">
            <a:xfrm>
              <a:off x="5370" y="5113"/>
              <a:ext cx="900" cy="308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1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</p:txBody>
        </p:sp>
        <p:sp>
          <p:nvSpPr>
            <p:cNvPr id="31764" name="AutoShape 58"/>
            <p:cNvSpPr>
              <a:spLocks noChangeArrowheads="1"/>
            </p:cNvSpPr>
            <p:nvPr/>
          </p:nvSpPr>
          <p:spPr bwMode="auto">
            <a:xfrm>
              <a:off x="7470" y="5113"/>
              <a:ext cx="979" cy="309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</p:txBody>
        </p:sp>
        <p:sp>
          <p:nvSpPr>
            <p:cNvPr id="31765" name="AutoShape 59"/>
            <p:cNvSpPr>
              <a:spLocks noChangeArrowheads="1"/>
            </p:cNvSpPr>
            <p:nvPr/>
          </p:nvSpPr>
          <p:spPr bwMode="auto">
            <a:xfrm>
              <a:off x="8520" y="5113"/>
              <a:ext cx="1050" cy="310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PCNL</a:t>
              </a:r>
            </a:p>
          </p:txBody>
        </p:sp>
        <p:sp>
          <p:nvSpPr>
            <p:cNvPr id="31766" name="AutoShape 60"/>
            <p:cNvSpPr>
              <a:spLocks noChangeArrowheads="1"/>
            </p:cNvSpPr>
            <p:nvPr/>
          </p:nvSpPr>
          <p:spPr bwMode="auto">
            <a:xfrm>
              <a:off x="9720" y="5113"/>
              <a:ext cx="900" cy="310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</p:txBody>
        </p:sp>
        <p:sp>
          <p:nvSpPr>
            <p:cNvPr id="31767" name="Rectangle 61"/>
            <p:cNvSpPr>
              <a:spLocks noChangeArrowheads="1"/>
            </p:cNvSpPr>
            <p:nvPr/>
          </p:nvSpPr>
          <p:spPr bwMode="auto">
            <a:xfrm>
              <a:off x="7320" y="6656"/>
              <a:ext cx="1650" cy="46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ESWL, PCNL, URS</a:t>
              </a:r>
            </a:p>
          </p:txBody>
        </p:sp>
        <p:sp>
          <p:nvSpPr>
            <p:cNvPr id="31768" name="Line 62"/>
            <p:cNvSpPr>
              <a:spLocks noChangeShapeType="1"/>
            </p:cNvSpPr>
            <p:nvPr/>
          </p:nvSpPr>
          <p:spPr bwMode="auto">
            <a:xfrm>
              <a:off x="5070" y="3724"/>
              <a:ext cx="3150" cy="1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9" name="Line 63"/>
            <p:cNvSpPr>
              <a:spLocks noChangeShapeType="1"/>
            </p:cNvSpPr>
            <p:nvPr/>
          </p:nvSpPr>
          <p:spPr bwMode="auto">
            <a:xfrm flipH="1">
              <a:off x="3570" y="3879"/>
              <a:ext cx="60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0" name="Line 64"/>
            <p:cNvSpPr>
              <a:spLocks noChangeShapeType="1"/>
            </p:cNvSpPr>
            <p:nvPr/>
          </p:nvSpPr>
          <p:spPr bwMode="auto">
            <a:xfrm>
              <a:off x="4170" y="3879"/>
              <a:ext cx="90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1" name="Line 65"/>
            <p:cNvSpPr>
              <a:spLocks noChangeShapeType="1"/>
            </p:cNvSpPr>
            <p:nvPr/>
          </p:nvSpPr>
          <p:spPr bwMode="auto">
            <a:xfrm>
              <a:off x="3570" y="4804"/>
              <a:ext cx="1" cy="309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2" name="Line 66"/>
            <p:cNvSpPr>
              <a:spLocks noChangeShapeType="1"/>
            </p:cNvSpPr>
            <p:nvPr/>
          </p:nvSpPr>
          <p:spPr bwMode="auto">
            <a:xfrm flipH="1">
              <a:off x="4770" y="4804"/>
              <a:ext cx="300" cy="309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3" name="Line 67"/>
            <p:cNvSpPr>
              <a:spLocks noChangeShapeType="1"/>
            </p:cNvSpPr>
            <p:nvPr/>
          </p:nvSpPr>
          <p:spPr bwMode="auto">
            <a:xfrm>
              <a:off x="5070" y="4804"/>
              <a:ext cx="750" cy="309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4" name="Line 68"/>
            <p:cNvSpPr>
              <a:spLocks noChangeShapeType="1"/>
            </p:cNvSpPr>
            <p:nvPr/>
          </p:nvSpPr>
          <p:spPr bwMode="auto">
            <a:xfrm flipH="1">
              <a:off x="7920" y="3879"/>
              <a:ext cx="90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5" name="Line 69"/>
            <p:cNvSpPr>
              <a:spLocks noChangeShapeType="1"/>
            </p:cNvSpPr>
            <p:nvPr/>
          </p:nvSpPr>
          <p:spPr bwMode="auto">
            <a:xfrm>
              <a:off x="8820" y="3879"/>
              <a:ext cx="105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6" name="Line 70"/>
            <p:cNvSpPr>
              <a:spLocks noChangeShapeType="1"/>
            </p:cNvSpPr>
            <p:nvPr/>
          </p:nvSpPr>
          <p:spPr bwMode="auto">
            <a:xfrm>
              <a:off x="7920" y="4958"/>
              <a:ext cx="0" cy="155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7" name="Line 71"/>
            <p:cNvSpPr>
              <a:spLocks noChangeShapeType="1"/>
            </p:cNvSpPr>
            <p:nvPr/>
          </p:nvSpPr>
          <p:spPr bwMode="auto">
            <a:xfrm flipH="1">
              <a:off x="9120" y="4958"/>
              <a:ext cx="600" cy="155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8" name="Line 72"/>
            <p:cNvSpPr>
              <a:spLocks noChangeShapeType="1"/>
            </p:cNvSpPr>
            <p:nvPr/>
          </p:nvSpPr>
          <p:spPr bwMode="auto">
            <a:xfrm>
              <a:off x="9720" y="4958"/>
              <a:ext cx="450" cy="155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73"/>
            <p:cNvSpPr>
              <a:spLocks noChangeShapeType="1"/>
            </p:cNvSpPr>
            <p:nvPr/>
          </p:nvSpPr>
          <p:spPr bwMode="auto">
            <a:xfrm>
              <a:off x="6870" y="3107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74"/>
            <p:cNvSpPr>
              <a:spLocks noChangeShapeType="1"/>
            </p:cNvSpPr>
            <p:nvPr/>
          </p:nvSpPr>
          <p:spPr bwMode="auto">
            <a:xfrm>
              <a:off x="6870" y="3107"/>
              <a:ext cx="0" cy="2006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1" name="Line 75"/>
            <p:cNvSpPr>
              <a:spLocks noChangeShapeType="1"/>
            </p:cNvSpPr>
            <p:nvPr/>
          </p:nvSpPr>
          <p:spPr bwMode="auto">
            <a:xfrm>
              <a:off x="6120" y="6038"/>
              <a:ext cx="1200" cy="0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2" name="Line 76"/>
            <p:cNvSpPr>
              <a:spLocks noChangeShapeType="1"/>
            </p:cNvSpPr>
            <p:nvPr/>
          </p:nvSpPr>
          <p:spPr bwMode="auto">
            <a:xfrm>
              <a:off x="6870" y="5576"/>
              <a:ext cx="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3" name="Line 77"/>
            <p:cNvSpPr>
              <a:spLocks noChangeShapeType="1"/>
            </p:cNvSpPr>
            <p:nvPr/>
          </p:nvSpPr>
          <p:spPr bwMode="auto">
            <a:xfrm>
              <a:off x="5370" y="6347"/>
              <a:ext cx="0" cy="309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4" name="Line 78"/>
            <p:cNvSpPr>
              <a:spLocks noChangeShapeType="1"/>
            </p:cNvSpPr>
            <p:nvPr/>
          </p:nvSpPr>
          <p:spPr bwMode="auto">
            <a:xfrm>
              <a:off x="8070" y="6347"/>
              <a:ext cx="0" cy="309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0387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>
                <a:solidFill>
                  <a:srgbClr val="FFFFCC"/>
                </a:solidFill>
                <a:latin typeface="VNI-Commerce" pitchFamily="2" charset="0"/>
              </a:rPr>
              <a:t>Phöông Phaùp Taùn Soûi Ngoaøi Cô Theå</a:t>
            </a:r>
          </a:p>
        </p:txBody>
      </p:sp>
      <p:sp>
        <p:nvSpPr>
          <p:cNvPr id="357382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>
                <a:latin typeface="VNI-Times" pitchFamily="2" charset="0"/>
              </a:rPr>
              <a:t>    </a:t>
            </a:r>
            <a:r>
              <a:rPr lang="en-US" sz="2000" b="1" dirty="0" err="1">
                <a:latin typeface="VNI-Times" pitchFamily="2" charset="0"/>
              </a:rPr>
              <a:t>Löïa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choïn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phöông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phaùp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ñieàu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trò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soûi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nieäu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quaûn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ñoái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vôùi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soûi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kích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thöôùc</a:t>
            </a:r>
            <a:r>
              <a:rPr lang="en-US" sz="2000" b="1" dirty="0">
                <a:latin typeface="VNI-Times" pitchFamily="2" charset="0"/>
              </a:rPr>
              <a:t> &lt; 10mm</a:t>
            </a:r>
          </a:p>
        </p:txBody>
      </p:sp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381000" y="1752600"/>
            <a:ext cx="8305800" cy="4800600"/>
            <a:chOff x="3127" y="10545"/>
            <a:chExt cx="7200" cy="3702"/>
          </a:xfrm>
        </p:grpSpPr>
        <p:sp>
          <p:nvSpPr>
            <p:cNvPr id="32773" name="AutoShape 23"/>
            <p:cNvSpPr>
              <a:spLocks noChangeAspect="1" noChangeArrowheads="1"/>
            </p:cNvSpPr>
            <p:nvPr/>
          </p:nvSpPr>
          <p:spPr bwMode="auto">
            <a:xfrm>
              <a:off x="3127" y="10545"/>
              <a:ext cx="7200" cy="3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2774" name="Rectangle 24"/>
            <p:cNvSpPr>
              <a:spLocks noChangeArrowheads="1"/>
            </p:cNvSpPr>
            <p:nvPr/>
          </p:nvSpPr>
          <p:spPr bwMode="auto">
            <a:xfrm>
              <a:off x="3727" y="10699"/>
              <a:ext cx="1050" cy="461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 dirty="0" err="1">
                  <a:solidFill>
                    <a:srgbClr val="000066"/>
                  </a:solidFill>
                  <a:latin typeface="VNI-Times" pitchFamily="2" charset="0"/>
                </a:rPr>
                <a:t>Soûi</a:t>
              </a:r>
              <a:r>
                <a:rPr lang="en-US" sz="1600" b="1" dirty="0">
                  <a:solidFill>
                    <a:srgbClr val="000066"/>
                  </a:solidFill>
                  <a:latin typeface="VNI-Times" pitchFamily="2" charset="0"/>
                </a:rPr>
                <a:t> &lt; 5mm</a:t>
              </a:r>
            </a:p>
          </p:txBody>
        </p:sp>
        <p:sp>
          <p:nvSpPr>
            <p:cNvPr id="32775" name="Rectangle 25"/>
            <p:cNvSpPr>
              <a:spLocks noChangeArrowheads="1"/>
            </p:cNvSpPr>
            <p:nvPr/>
          </p:nvSpPr>
          <p:spPr bwMode="auto">
            <a:xfrm>
              <a:off x="3727" y="11625"/>
              <a:ext cx="900" cy="46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Theo doõi</a:t>
              </a:r>
            </a:p>
          </p:txBody>
        </p:sp>
        <p:sp>
          <p:nvSpPr>
            <p:cNvPr id="32776" name="Rectangle 26"/>
            <p:cNvSpPr>
              <a:spLocks noChangeArrowheads="1"/>
            </p:cNvSpPr>
            <p:nvPr/>
          </p:nvSpPr>
          <p:spPr bwMode="auto">
            <a:xfrm>
              <a:off x="3127" y="12396"/>
              <a:ext cx="900" cy="617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Soûi töï thoaùt ra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2777" name="Rectangle 27"/>
            <p:cNvSpPr>
              <a:spLocks noChangeArrowheads="1"/>
            </p:cNvSpPr>
            <p:nvPr/>
          </p:nvSpPr>
          <p:spPr bwMode="auto">
            <a:xfrm>
              <a:off x="4477" y="12396"/>
              <a:ext cx="900" cy="618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Soûi vaãn coøn </a:t>
              </a:r>
            </a:p>
          </p:txBody>
        </p:sp>
        <p:sp>
          <p:nvSpPr>
            <p:cNvPr id="32778" name="AutoShape 28"/>
            <p:cNvSpPr>
              <a:spLocks noChangeArrowheads="1"/>
            </p:cNvSpPr>
            <p:nvPr/>
          </p:nvSpPr>
          <p:spPr bwMode="auto">
            <a:xfrm>
              <a:off x="4477" y="13476"/>
              <a:ext cx="1028" cy="618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  <a:p>
              <a:pPr algn="ctr"/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</p:txBody>
        </p:sp>
        <p:sp>
          <p:nvSpPr>
            <p:cNvPr id="32779" name="Rectangle 29"/>
            <p:cNvSpPr>
              <a:spLocks noChangeArrowheads="1"/>
            </p:cNvSpPr>
            <p:nvPr/>
          </p:nvSpPr>
          <p:spPr bwMode="auto">
            <a:xfrm>
              <a:off x="8077" y="10699"/>
              <a:ext cx="1950" cy="46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Soûi töø 5mm ñeán 10mm</a:t>
              </a:r>
            </a:p>
          </p:txBody>
        </p:sp>
        <p:sp>
          <p:nvSpPr>
            <p:cNvPr id="32780" name="Rectangle 30"/>
            <p:cNvSpPr>
              <a:spLocks noChangeArrowheads="1"/>
            </p:cNvSpPr>
            <p:nvPr/>
          </p:nvSpPr>
          <p:spPr bwMode="auto">
            <a:xfrm>
              <a:off x="7627" y="11625"/>
              <a:ext cx="1050" cy="4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Ñoaïn gaàn</a:t>
              </a:r>
            </a:p>
          </p:txBody>
        </p:sp>
        <p:sp>
          <p:nvSpPr>
            <p:cNvPr id="32781" name="AutoShape 31"/>
            <p:cNvSpPr>
              <a:spLocks noChangeArrowheads="1"/>
            </p:cNvSpPr>
            <p:nvPr/>
          </p:nvSpPr>
          <p:spPr bwMode="auto">
            <a:xfrm>
              <a:off x="7627" y="12551"/>
              <a:ext cx="1049" cy="308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</p:txBody>
        </p:sp>
        <p:sp>
          <p:nvSpPr>
            <p:cNvPr id="32782" name="Rectangle 32"/>
            <p:cNvSpPr>
              <a:spLocks noChangeArrowheads="1"/>
            </p:cNvSpPr>
            <p:nvPr/>
          </p:nvSpPr>
          <p:spPr bwMode="auto">
            <a:xfrm>
              <a:off x="6727" y="13322"/>
              <a:ext cx="1200" cy="46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Thaønh coâng</a:t>
              </a:r>
            </a:p>
          </p:txBody>
        </p:sp>
        <p:sp>
          <p:nvSpPr>
            <p:cNvPr id="32783" name="Rectangle 33"/>
            <p:cNvSpPr>
              <a:spLocks noChangeArrowheads="1"/>
            </p:cNvSpPr>
            <p:nvPr/>
          </p:nvSpPr>
          <p:spPr bwMode="auto">
            <a:xfrm>
              <a:off x="8227" y="13322"/>
              <a:ext cx="1050" cy="4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Thaát baïi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2784" name="Rectangle 34"/>
            <p:cNvSpPr>
              <a:spLocks noChangeArrowheads="1"/>
            </p:cNvSpPr>
            <p:nvPr/>
          </p:nvSpPr>
          <p:spPr bwMode="auto">
            <a:xfrm>
              <a:off x="9277" y="11625"/>
              <a:ext cx="900" cy="4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Ñoaïn xa</a:t>
              </a:r>
            </a:p>
          </p:txBody>
        </p:sp>
        <p:sp>
          <p:nvSpPr>
            <p:cNvPr id="32785" name="AutoShape 35"/>
            <p:cNvSpPr>
              <a:spLocks noChangeArrowheads="1"/>
            </p:cNvSpPr>
            <p:nvPr/>
          </p:nvSpPr>
          <p:spPr bwMode="auto">
            <a:xfrm>
              <a:off x="9277" y="12551"/>
              <a:ext cx="900" cy="308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</p:txBody>
        </p:sp>
        <p:sp>
          <p:nvSpPr>
            <p:cNvPr id="32786" name="Line 36"/>
            <p:cNvSpPr>
              <a:spLocks noChangeShapeType="1"/>
            </p:cNvSpPr>
            <p:nvPr/>
          </p:nvSpPr>
          <p:spPr bwMode="auto">
            <a:xfrm>
              <a:off x="4177" y="11162"/>
              <a:ext cx="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7" name="Line 37"/>
            <p:cNvSpPr>
              <a:spLocks noChangeShapeType="1"/>
            </p:cNvSpPr>
            <p:nvPr/>
          </p:nvSpPr>
          <p:spPr bwMode="auto">
            <a:xfrm flipH="1">
              <a:off x="3577" y="12088"/>
              <a:ext cx="600" cy="308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38"/>
            <p:cNvSpPr>
              <a:spLocks noChangeShapeType="1"/>
            </p:cNvSpPr>
            <p:nvPr/>
          </p:nvSpPr>
          <p:spPr bwMode="auto">
            <a:xfrm>
              <a:off x="4177" y="12088"/>
              <a:ext cx="750" cy="308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39"/>
            <p:cNvSpPr>
              <a:spLocks noChangeShapeType="1"/>
            </p:cNvSpPr>
            <p:nvPr/>
          </p:nvSpPr>
          <p:spPr bwMode="auto">
            <a:xfrm>
              <a:off x="4927" y="13014"/>
              <a:ext cx="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0" name="Line 40"/>
            <p:cNvSpPr>
              <a:spLocks noChangeShapeType="1"/>
            </p:cNvSpPr>
            <p:nvPr/>
          </p:nvSpPr>
          <p:spPr bwMode="auto">
            <a:xfrm flipH="1">
              <a:off x="8077" y="11162"/>
              <a:ext cx="90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1" name="Line 41"/>
            <p:cNvSpPr>
              <a:spLocks noChangeShapeType="1"/>
            </p:cNvSpPr>
            <p:nvPr/>
          </p:nvSpPr>
          <p:spPr bwMode="auto">
            <a:xfrm>
              <a:off x="8977" y="11162"/>
              <a:ext cx="75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2" name="Line 42"/>
            <p:cNvSpPr>
              <a:spLocks noChangeShapeType="1"/>
            </p:cNvSpPr>
            <p:nvPr/>
          </p:nvSpPr>
          <p:spPr bwMode="auto">
            <a:xfrm>
              <a:off x="8077" y="12088"/>
              <a:ext cx="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3" name="Line 43"/>
            <p:cNvSpPr>
              <a:spLocks noChangeShapeType="1"/>
            </p:cNvSpPr>
            <p:nvPr/>
          </p:nvSpPr>
          <p:spPr bwMode="auto">
            <a:xfrm flipH="1">
              <a:off x="7177" y="12859"/>
              <a:ext cx="90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4" name="Line 44"/>
            <p:cNvSpPr>
              <a:spLocks noChangeShapeType="1"/>
            </p:cNvSpPr>
            <p:nvPr/>
          </p:nvSpPr>
          <p:spPr bwMode="auto">
            <a:xfrm>
              <a:off x="8077" y="12859"/>
              <a:ext cx="75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5" name="Line 45"/>
            <p:cNvSpPr>
              <a:spLocks noChangeShapeType="1"/>
            </p:cNvSpPr>
            <p:nvPr/>
          </p:nvSpPr>
          <p:spPr bwMode="auto">
            <a:xfrm>
              <a:off x="9727" y="12088"/>
              <a:ext cx="1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6" name="Line 46"/>
            <p:cNvSpPr>
              <a:spLocks noChangeShapeType="1"/>
            </p:cNvSpPr>
            <p:nvPr/>
          </p:nvSpPr>
          <p:spPr bwMode="auto">
            <a:xfrm flipV="1">
              <a:off x="9277" y="12859"/>
              <a:ext cx="450" cy="77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0387"/>
          </a:xfrm>
        </p:spPr>
        <p:txBody>
          <a:bodyPr/>
          <a:lstStyle/>
          <a:p>
            <a:pPr eaLnBrk="1" hangingPunct="1">
              <a:defRPr/>
            </a:pPr>
            <a:endParaRPr lang="en-US" sz="1800" dirty="0">
              <a:solidFill>
                <a:srgbClr val="FFFFCC"/>
              </a:solidFill>
              <a:latin typeface="VNI-Commerce" pitchFamily="2" charset="0"/>
            </a:endParaRPr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43000"/>
            <a:ext cx="8686800" cy="5486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>
                <a:latin typeface="VNI-Times" pitchFamily="2" charset="0"/>
              </a:rPr>
              <a:t>   </a:t>
            </a:r>
            <a:r>
              <a:rPr lang="en-US" sz="2000" b="1" dirty="0" err="1">
                <a:latin typeface="VNI-Times" pitchFamily="2" charset="0"/>
              </a:rPr>
              <a:t>Löïa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choïn</a:t>
            </a:r>
            <a:r>
              <a:rPr lang="en-US" sz="2000" b="1" dirty="0">
                <a:latin typeface="VNI-Times" pitchFamily="2" charset="0"/>
              </a:rPr>
              <a:t> PP </a:t>
            </a:r>
            <a:r>
              <a:rPr lang="en-US" sz="2000" b="1" dirty="0" err="1">
                <a:latin typeface="VNI-Times" pitchFamily="2" charset="0"/>
              </a:rPr>
              <a:t>ñieàu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trò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soûi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nieäu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quaûn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ñoái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vôùi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soûi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kích</a:t>
            </a:r>
            <a:r>
              <a:rPr lang="en-US" sz="2000" b="1" dirty="0">
                <a:latin typeface="VNI-Times" pitchFamily="2" charset="0"/>
              </a:rPr>
              <a:t> </a:t>
            </a:r>
            <a:r>
              <a:rPr lang="en-US" sz="2000" b="1" dirty="0" err="1">
                <a:latin typeface="VNI-Times" pitchFamily="2" charset="0"/>
              </a:rPr>
              <a:t>thöôùc</a:t>
            </a:r>
            <a:r>
              <a:rPr lang="en-US" sz="2000" b="1" dirty="0">
                <a:latin typeface="VNI-Times" pitchFamily="2" charset="0"/>
              </a:rPr>
              <a:t> &gt; 10mm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533400" y="2286000"/>
            <a:ext cx="8229600" cy="4267200"/>
            <a:chOff x="3427" y="1965"/>
            <a:chExt cx="6944" cy="3549"/>
          </a:xfrm>
        </p:grpSpPr>
        <p:sp>
          <p:nvSpPr>
            <p:cNvPr id="33797" name="AutoShape 5"/>
            <p:cNvSpPr>
              <a:spLocks noChangeAspect="1" noChangeArrowheads="1"/>
            </p:cNvSpPr>
            <p:nvPr/>
          </p:nvSpPr>
          <p:spPr bwMode="auto">
            <a:xfrm>
              <a:off x="3427" y="1965"/>
              <a:ext cx="6944" cy="3549"/>
            </a:xfrm>
            <a:prstGeom prst="rect">
              <a:avLst/>
            </a:prstGeom>
            <a:noFill/>
            <a:ln w="9525">
              <a:solidFill>
                <a:srgbClr val="FFFF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>
              <a:off x="6277" y="2119"/>
              <a:ext cx="1200" cy="46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Soûi &gt; 10mm</a:t>
              </a:r>
            </a:p>
          </p:txBody>
        </p:sp>
        <p:sp>
          <p:nvSpPr>
            <p:cNvPr id="33799" name="Rectangle 7"/>
            <p:cNvSpPr>
              <a:spLocks noChangeArrowheads="1"/>
            </p:cNvSpPr>
            <p:nvPr/>
          </p:nvSpPr>
          <p:spPr bwMode="auto">
            <a:xfrm>
              <a:off x="5077" y="3045"/>
              <a:ext cx="1050" cy="46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Ñoaïn gaàn </a:t>
              </a:r>
            </a:p>
          </p:txBody>
        </p:sp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8077" y="3045"/>
              <a:ext cx="900" cy="46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Ñoaïn xa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3801" name="AutoShape 9"/>
            <p:cNvSpPr>
              <a:spLocks noChangeArrowheads="1"/>
            </p:cNvSpPr>
            <p:nvPr/>
          </p:nvSpPr>
          <p:spPr bwMode="auto">
            <a:xfrm>
              <a:off x="5227" y="3971"/>
              <a:ext cx="1094" cy="823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PCNL</a:t>
              </a:r>
            </a:p>
          </p:txBody>
        </p:sp>
        <p:sp>
          <p:nvSpPr>
            <p:cNvPr id="33802" name="AutoShape 10"/>
            <p:cNvSpPr>
              <a:spLocks noChangeArrowheads="1"/>
            </p:cNvSpPr>
            <p:nvPr/>
          </p:nvSpPr>
          <p:spPr bwMode="auto">
            <a:xfrm>
              <a:off x="3427" y="3971"/>
              <a:ext cx="1500" cy="823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Laáy soûi noäi soi sau phuùc maïc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3803" name="AutoShape 11"/>
            <p:cNvSpPr>
              <a:spLocks noChangeArrowheads="1"/>
            </p:cNvSpPr>
            <p:nvPr/>
          </p:nvSpPr>
          <p:spPr bwMode="auto">
            <a:xfrm>
              <a:off x="7327" y="3971"/>
              <a:ext cx="900" cy="463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URS</a:t>
              </a:r>
            </a:p>
          </p:txBody>
        </p:sp>
        <p:sp>
          <p:nvSpPr>
            <p:cNvPr id="33804" name="AutoShape 12"/>
            <p:cNvSpPr>
              <a:spLocks noChangeArrowheads="1"/>
            </p:cNvSpPr>
            <p:nvPr/>
          </p:nvSpPr>
          <p:spPr bwMode="auto">
            <a:xfrm>
              <a:off x="8677" y="3971"/>
              <a:ext cx="1373" cy="463"/>
            </a:xfrm>
            <a:prstGeom prst="flowChartPreparation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dirty="0">
                  <a:solidFill>
                    <a:srgbClr val="000066"/>
                  </a:solidFill>
                  <a:latin typeface="VNI-Times" pitchFamily="2" charset="0"/>
                </a:rPr>
                <a:t>ESWL</a:t>
              </a:r>
            </a:p>
          </p:txBody>
        </p:sp>
        <p:sp>
          <p:nvSpPr>
            <p:cNvPr id="33805" name="Rectangle 13"/>
            <p:cNvSpPr>
              <a:spLocks noChangeArrowheads="1"/>
            </p:cNvSpPr>
            <p:nvPr/>
          </p:nvSpPr>
          <p:spPr bwMode="auto">
            <a:xfrm>
              <a:off x="8077" y="4896"/>
              <a:ext cx="900" cy="4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Thaát baïi</a:t>
              </a:r>
              <a:r>
                <a:rPr lang="en-US" sz="1400">
                  <a:solidFill>
                    <a:srgbClr val="000066"/>
                  </a:solidFill>
                  <a:latin typeface="VNI-Times" pitchFamily="2" charset="0"/>
                </a:rPr>
                <a:t> </a:t>
              </a:r>
            </a:p>
          </p:txBody>
        </p:sp>
        <p:sp>
          <p:nvSpPr>
            <p:cNvPr id="33806" name="Rectangle 14"/>
            <p:cNvSpPr>
              <a:spLocks noChangeArrowheads="1"/>
            </p:cNvSpPr>
            <p:nvPr/>
          </p:nvSpPr>
          <p:spPr bwMode="auto">
            <a:xfrm>
              <a:off x="9127" y="4896"/>
              <a:ext cx="1200" cy="4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66"/>
                  </a:solidFill>
                  <a:latin typeface="VNI-Times" pitchFamily="2" charset="0"/>
                </a:rPr>
                <a:t>Thaønh coâng</a:t>
              </a:r>
            </a:p>
          </p:txBody>
        </p:sp>
        <p:sp>
          <p:nvSpPr>
            <p:cNvPr id="33807" name="Line 15"/>
            <p:cNvSpPr>
              <a:spLocks noChangeShapeType="1"/>
            </p:cNvSpPr>
            <p:nvPr/>
          </p:nvSpPr>
          <p:spPr bwMode="auto">
            <a:xfrm flipH="1">
              <a:off x="5527" y="2582"/>
              <a:ext cx="135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8" name="Line 16"/>
            <p:cNvSpPr>
              <a:spLocks noChangeShapeType="1"/>
            </p:cNvSpPr>
            <p:nvPr/>
          </p:nvSpPr>
          <p:spPr bwMode="auto">
            <a:xfrm>
              <a:off x="6877" y="2582"/>
              <a:ext cx="165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>
              <a:off x="5677" y="3508"/>
              <a:ext cx="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Line 18"/>
            <p:cNvSpPr>
              <a:spLocks noChangeShapeType="1"/>
            </p:cNvSpPr>
            <p:nvPr/>
          </p:nvSpPr>
          <p:spPr bwMode="auto">
            <a:xfrm flipH="1">
              <a:off x="7777" y="3508"/>
              <a:ext cx="75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Line 19"/>
            <p:cNvSpPr>
              <a:spLocks noChangeShapeType="1"/>
            </p:cNvSpPr>
            <p:nvPr/>
          </p:nvSpPr>
          <p:spPr bwMode="auto">
            <a:xfrm>
              <a:off x="8527" y="3508"/>
              <a:ext cx="600" cy="463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Line 20"/>
            <p:cNvSpPr>
              <a:spLocks noChangeShapeType="1"/>
            </p:cNvSpPr>
            <p:nvPr/>
          </p:nvSpPr>
          <p:spPr bwMode="auto">
            <a:xfrm flipH="1">
              <a:off x="8527" y="4434"/>
              <a:ext cx="60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>
              <a:off x="9127" y="4434"/>
              <a:ext cx="600" cy="462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4" name="Line 22"/>
            <p:cNvSpPr>
              <a:spLocks noChangeShapeType="1"/>
            </p:cNvSpPr>
            <p:nvPr/>
          </p:nvSpPr>
          <p:spPr bwMode="auto">
            <a:xfrm flipV="1">
              <a:off x="7777" y="4434"/>
              <a:ext cx="1" cy="616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5" name="Line 23"/>
            <p:cNvSpPr>
              <a:spLocks noChangeShapeType="1"/>
            </p:cNvSpPr>
            <p:nvPr/>
          </p:nvSpPr>
          <p:spPr bwMode="auto">
            <a:xfrm>
              <a:off x="7777" y="5051"/>
              <a:ext cx="300" cy="0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6" name="AutoShape 24"/>
            <p:cNvSpPr>
              <a:spLocks noChangeArrowheads="1"/>
            </p:cNvSpPr>
            <p:nvPr/>
          </p:nvSpPr>
          <p:spPr bwMode="auto">
            <a:xfrm>
              <a:off x="4927" y="4319"/>
              <a:ext cx="300" cy="166"/>
            </a:xfrm>
            <a:prstGeom prst="flowChartDecision">
              <a:avLst/>
            </a:prstGeom>
            <a:solidFill>
              <a:srgbClr val="000000"/>
            </a:solidFill>
            <a:ln w="9525" algn="ctr">
              <a:solidFill>
                <a:srgbClr val="FFFF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685800" y="2286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VNI-Times" pitchFamily="2" charset="0"/>
              </a:rPr>
              <a:t>MOÅ MÔÛ LAÁY SOÛI NIEÄU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b="0" i="1" dirty="0" err="1">
                <a:solidFill>
                  <a:schemeClr val="hlink"/>
                </a:solidFill>
                <a:latin typeface="VNI-Times" pitchFamily="2" charset="0"/>
              </a:rPr>
              <a:t>Chæ</a:t>
            </a:r>
            <a:r>
              <a:rPr lang="en-US" sz="4000" b="0" i="1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4000" b="0" i="1" dirty="0" err="1">
                <a:solidFill>
                  <a:schemeClr val="hlink"/>
                </a:solidFill>
                <a:latin typeface="VNI-Times" pitchFamily="2" charset="0"/>
              </a:rPr>
              <a:t>ñònh</a:t>
            </a:r>
            <a:r>
              <a:rPr lang="en-US" sz="4000" b="0" i="1" dirty="0">
                <a:solidFill>
                  <a:schemeClr val="hlink"/>
                </a:solidFill>
                <a:latin typeface="VNI-Times" pitchFamily="2" charset="0"/>
              </a:rPr>
              <a:t>: (Guideline 2007)</a:t>
            </a:r>
            <a:br>
              <a:rPr lang="en-US" sz="4000" dirty="0">
                <a:solidFill>
                  <a:schemeClr val="hlink"/>
                </a:solidFill>
                <a:latin typeface="VNI-Times" pitchFamily="2" charset="0"/>
              </a:rPr>
            </a:br>
            <a:endParaRPr lang="en-US" sz="4000" dirty="0">
              <a:solidFill>
                <a:schemeClr val="hlink"/>
              </a:solidFill>
              <a:latin typeface="VNI-Times" pitchFamily="2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783560"/>
            <a:ext cx="8229600" cy="4572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>
                <a:latin typeface="VNI-Times" pitchFamily="2" charset="0"/>
              </a:rPr>
              <a:t>Soûi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phöùc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taïp</a:t>
            </a:r>
            <a:r>
              <a:rPr lang="en-US" sz="2800" dirty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>
                <a:latin typeface="VNI-Times" pitchFamily="2" charset="0"/>
              </a:rPr>
              <a:t>Soûi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thaän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ñieàu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trò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noäi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khoa</a:t>
            </a:r>
            <a:r>
              <a:rPr lang="en-US" sz="2800" dirty="0">
                <a:latin typeface="VNI-Times" pitchFamily="2" charset="0"/>
              </a:rPr>
              <a:t>, ESWL, PCNL </a:t>
            </a:r>
            <a:r>
              <a:rPr lang="en-US" sz="2800" dirty="0" err="1">
                <a:latin typeface="VNI-Times" pitchFamily="2" charset="0"/>
              </a:rPr>
              <a:t>thaát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baïi</a:t>
            </a:r>
            <a:r>
              <a:rPr lang="en-US" sz="2800" dirty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>
                <a:latin typeface="VNI-Times" pitchFamily="2" charset="0"/>
              </a:rPr>
              <a:t>Soûi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thaän</a:t>
            </a:r>
            <a:r>
              <a:rPr lang="en-US" sz="2800" dirty="0">
                <a:latin typeface="VNI-Times" pitchFamily="2" charset="0"/>
              </a:rPr>
              <a:t> + </a:t>
            </a:r>
            <a:r>
              <a:rPr lang="en-US" sz="2800" dirty="0" err="1">
                <a:latin typeface="VNI-Times" pitchFamily="2" charset="0"/>
              </a:rPr>
              <a:t>baát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thöôøng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giaûi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phaãu</a:t>
            </a:r>
            <a:r>
              <a:rPr lang="en-US" sz="2800" dirty="0">
                <a:latin typeface="VNI-Times" pitchFamily="2" charset="0"/>
              </a:rPr>
              <a:t>: </a:t>
            </a:r>
            <a:r>
              <a:rPr lang="en-US" sz="2800" dirty="0" err="1">
                <a:latin typeface="VNI-Times" pitchFamily="2" charset="0"/>
              </a:rPr>
              <a:t>heïp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coå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beå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thaän</a:t>
            </a:r>
            <a:r>
              <a:rPr lang="en-US" sz="2800" dirty="0">
                <a:latin typeface="VNI-Times" pitchFamily="2" charset="0"/>
              </a:rPr>
              <a:t>, 		</a:t>
            </a:r>
            <a:r>
              <a:rPr lang="en-US" sz="2800" dirty="0" err="1">
                <a:latin typeface="VNI-Times" pitchFamily="2" charset="0"/>
              </a:rPr>
              <a:t>heïp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khuùc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noái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beå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thaän-nieäu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quaûn</a:t>
            </a:r>
            <a:r>
              <a:rPr lang="en-US" sz="2800" dirty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>
                <a:latin typeface="VNI-Times" pitchFamily="2" charset="0"/>
              </a:rPr>
              <a:t>Soûi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treân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ngöôøi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beùo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pheä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naëng</a:t>
            </a:r>
            <a:r>
              <a:rPr lang="en-US" sz="2800" dirty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>
                <a:latin typeface="VNI-Times" pitchFamily="2" charset="0"/>
              </a:rPr>
              <a:t>Soûi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ôû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cöïc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döôùi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thaän</a:t>
            </a:r>
            <a:r>
              <a:rPr lang="en-US" sz="2800" dirty="0">
                <a:latin typeface="VNI-Times" pitchFamily="2" charset="0"/>
              </a:rPr>
              <a:t> hay </a:t>
            </a:r>
            <a:r>
              <a:rPr lang="en-US" sz="2800" dirty="0" err="1">
                <a:latin typeface="VNI-Times" pitchFamily="2" charset="0"/>
              </a:rPr>
              <a:t>thaän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maát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chöùc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naêng</a:t>
            </a:r>
            <a:r>
              <a:rPr lang="en-US" sz="2800" dirty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>
                <a:latin typeface="VNI-Times" pitchFamily="2" charset="0"/>
              </a:rPr>
              <a:t>Beänh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nhaân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choïn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löaï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ñieàu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trò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moâït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laàn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cho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heát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soûi</a:t>
            </a:r>
            <a:r>
              <a:rPr lang="en-US" sz="2800" dirty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b="1" dirty="0" err="1">
                <a:latin typeface="VNI-Times" pitchFamily="2" charset="0"/>
              </a:rPr>
              <a:t>Soûi</a:t>
            </a:r>
            <a:r>
              <a:rPr lang="en-US" sz="2800" b="1" dirty="0">
                <a:latin typeface="VNI-Times" pitchFamily="2" charset="0"/>
              </a:rPr>
              <a:t> </a:t>
            </a:r>
            <a:r>
              <a:rPr lang="en-US" sz="2800" b="1" dirty="0" err="1">
                <a:latin typeface="VNI-Times" pitchFamily="2" charset="0"/>
              </a:rPr>
              <a:t>ôû</a:t>
            </a:r>
            <a:r>
              <a:rPr lang="en-US" sz="2800" b="1" dirty="0">
                <a:latin typeface="VNI-Times" pitchFamily="2" charset="0"/>
              </a:rPr>
              <a:t> </a:t>
            </a:r>
            <a:r>
              <a:rPr lang="en-US" sz="2800" b="1" dirty="0" err="1">
                <a:latin typeface="VNI-Times" pitchFamily="2" charset="0"/>
              </a:rPr>
              <a:t>thaän</a:t>
            </a:r>
            <a:r>
              <a:rPr lang="en-US" sz="2800" b="1" dirty="0">
                <a:latin typeface="VNI-Times" pitchFamily="2" charset="0"/>
              </a:rPr>
              <a:t> </a:t>
            </a:r>
            <a:r>
              <a:rPr lang="en-US" sz="2800" b="1" dirty="0" err="1">
                <a:latin typeface="VNI-Times" pitchFamily="2" charset="0"/>
              </a:rPr>
              <a:t>gheùp</a:t>
            </a:r>
            <a:r>
              <a:rPr lang="en-US" sz="2800" b="1" dirty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b="1" dirty="0" err="1">
                <a:latin typeface="VNI-Times" pitchFamily="2" charset="0"/>
              </a:rPr>
              <a:t>Soûi</a:t>
            </a:r>
            <a:r>
              <a:rPr lang="en-US" sz="2800" b="1" dirty="0">
                <a:latin typeface="VNI-Times" pitchFamily="2" charset="0"/>
              </a:rPr>
              <a:t> </a:t>
            </a:r>
            <a:r>
              <a:rPr lang="en-US" sz="2800" b="1" dirty="0" err="1">
                <a:latin typeface="VNI-Times" pitchFamily="2" charset="0"/>
              </a:rPr>
              <a:t>ôû</a:t>
            </a:r>
            <a:r>
              <a:rPr lang="en-US" sz="2800" b="1" dirty="0">
                <a:latin typeface="VNI-Times" pitchFamily="2" charset="0"/>
              </a:rPr>
              <a:t> </a:t>
            </a:r>
            <a:r>
              <a:rPr lang="en-US" sz="2800" b="1" dirty="0" err="1">
                <a:latin typeface="VNI-Times" pitchFamily="2" charset="0"/>
              </a:rPr>
              <a:t>thaän</a:t>
            </a:r>
            <a:r>
              <a:rPr lang="en-US" sz="2800" b="1" dirty="0">
                <a:latin typeface="VNI-Times" pitchFamily="2" charset="0"/>
              </a:rPr>
              <a:t> </a:t>
            </a:r>
            <a:r>
              <a:rPr lang="en-US" sz="2800" b="1" dirty="0" err="1">
                <a:latin typeface="VNI-Times" pitchFamily="2" charset="0"/>
              </a:rPr>
              <a:t>laïc</a:t>
            </a:r>
            <a:r>
              <a:rPr lang="en-US" sz="2800" b="1" dirty="0">
                <a:latin typeface="VNI-Times" pitchFamily="2" charset="0"/>
              </a:rPr>
              <a:t> </a:t>
            </a:r>
            <a:r>
              <a:rPr lang="en-US" sz="2800" b="1" dirty="0" err="1">
                <a:latin typeface="VNI-Times" pitchFamily="2" charset="0"/>
              </a:rPr>
              <a:t>choã</a:t>
            </a:r>
            <a:r>
              <a:rPr lang="en-US" sz="2800" b="1" dirty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err="1">
                <a:latin typeface="VNI-Times" pitchFamily="2" charset="0"/>
              </a:rPr>
              <a:t>Soûi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lôùn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ôû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treû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em</a:t>
            </a:r>
            <a:r>
              <a:rPr lang="en-US" sz="2800" dirty="0">
                <a:latin typeface="VNI-Times" pitchFamily="2" charset="0"/>
              </a:rPr>
              <a:t>.</a:t>
            </a:r>
            <a:endParaRPr lang="en-US" sz="2800" b="1" i="1" dirty="0">
              <a:latin typeface="VNI-Times" pitchFamily="2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b="0" i="1">
                <a:solidFill>
                  <a:schemeClr val="hlink"/>
                </a:solidFill>
                <a:latin typeface="VNI-Times" pitchFamily="2" charset="0"/>
              </a:rPr>
              <a:t>Nguyeân taéc moå laáy soûi thaän:</a:t>
            </a:r>
            <a:br>
              <a:rPr lang="en-US" sz="4000">
                <a:latin typeface="VNI-Times" pitchFamily="2" charset="0"/>
              </a:rPr>
            </a:br>
            <a:endParaRPr lang="en-US" sz="4000">
              <a:latin typeface="VNI-Times" pitchFamily="2" charset="0"/>
            </a:endParaRP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0"/>
            <a:ext cx="76962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VNI-Times" pitchFamily="2" charset="0"/>
              </a:rPr>
              <a:t>Laáy heát soûi.</a:t>
            </a:r>
          </a:p>
          <a:p>
            <a:pPr eaLnBrk="1" hangingPunct="1">
              <a:defRPr/>
            </a:pPr>
            <a:r>
              <a:rPr lang="en-US">
                <a:latin typeface="VNI-Times" pitchFamily="2" charset="0"/>
              </a:rPr>
              <a:t>Haïn cheá toái ña toån thöông nhu moâ thaän.</a:t>
            </a:r>
          </a:p>
          <a:p>
            <a:pPr eaLnBrk="1" hangingPunct="1">
              <a:defRPr/>
            </a:pPr>
            <a:r>
              <a:rPr lang="en-US">
                <a:latin typeface="VNI-Times" pitchFamily="2" charset="0"/>
              </a:rPr>
              <a:t>Baûo toàn thaän toái ña.</a:t>
            </a:r>
          </a:p>
          <a:p>
            <a:pPr eaLnBrk="1" hangingPunct="1">
              <a:defRPr/>
            </a:pPr>
            <a:r>
              <a:rPr lang="en-US">
                <a:latin typeface="VNI-Times" pitchFamily="2" charset="0"/>
              </a:rPr>
              <a:t>Ít gaây tai bieán, bieán chöùng trong khi moå.</a:t>
            </a:r>
          </a:p>
          <a:p>
            <a:pPr eaLnBrk="1" hangingPunct="1">
              <a:defRPr/>
            </a:pPr>
            <a:r>
              <a:rPr lang="en-US">
                <a:latin typeface="VNI-Times" pitchFamily="2" charset="0"/>
              </a:rPr>
              <a:t>Traùnh gaây taùi phaùt soûi (laøm löu thoâng toát ñöôøng nieäu).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62000" y="0"/>
            <a:ext cx="68707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0">
                <a:solidFill>
                  <a:schemeClr val="hlink"/>
                </a:solidFill>
                <a:latin typeface="VNI-Helve" pitchFamily="2" charset="0"/>
              </a:rPr>
              <a:t>Phaãu thuaät Gil vernet vaø PT Dufour</a:t>
            </a:r>
          </a:p>
        </p:txBody>
      </p:sp>
      <p:pic>
        <p:nvPicPr>
          <p:cNvPr id="593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30000" contrast="48000"/>
          </a:blip>
          <a:srcRect/>
          <a:stretch>
            <a:fillRect/>
          </a:stretch>
        </p:blipFill>
        <p:spPr>
          <a:xfrm>
            <a:off x="381000" y="1295400"/>
            <a:ext cx="5016500" cy="3995738"/>
          </a:xfrm>
          <a:noFill/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295400"/>
            <a:ext cx="34258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/>
          <p:cNvSpPr>
            <a:spLocks noGrp="1"/>
          </p:cNvSpPr>
          <p:nvPr>
            <p:ph type="title"/>
          </p:nvPr>
        </p:nvSpPr>
        <p:spPr bwMode="auto">
          <a:xfrm flipH="1">
            <a:off x="8686799" y="274638"/>
            <a:ext cx="45719" cy="45719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endParaRPr lang="vi-VN" sz="2800" dirty="0"/>
          </a:p>
        </p:txBody>
      </p:sp>
      <p:sp>
        <p:nvSpPr>
          <p:cNvPr id="63491" name="Rectangle 3"/>
          <p:cNvSpPr>
            <a:spLocks noGrp="1"/>
          </p:cNvSpPr>
          <p:nvPr>
            <p:ph idx="1"/>
          </p:nvPr>
        </p:nvSpPr>
        <p:spPr>
          <a:xfrm>
            <a:off x="381000" y="228600"/>
            <a:ext cx="9067800" cy="64008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sz="2400" b="1" dirty="0">
              <a:solidFill>
                <a:srgbClr val="00B0F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2400" b="1" dirty="0">
                <a:solidFill>
                  <a:srgbClr val="00B0F0"/>
                </a:solidFill>
              </a:rPr>
              <a:t>A. </a:t>
            </a:r>
            <a:r>
              <a:rPr lang="en-US" sz="2400" b="1" dirty="0" err="1">
                <a:solidFill>
                  <a:srgbClr val="00B0F0"/>
                </a:solidFill>
              </a:rPr>
              <a:t>Nguyên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b="1" dirty="0" err="1">
                <a:solidFill>
                  <a:srgbClr val="00B0F0"/>
                </a:solidFill>
              </a:rPr>
              <a:t>nhân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b="1" dirty="0" err="1">
                <a:solidFill>
                  <a:srgbClr val="00B0F0"/>
                </a:solidFill>
              </a:rPr>
              <a:t>toàn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b="1" dirty="0" err="1">
                <a:solidFill>
                  <a:srgbClr val="00B0F0"/>
                </a:solidFill>
              </a:rPr>
              <a:t>thân</a:t>
            </a:r>
            <a:endParaRPr lang="en-US" sz="2400" b="1" dirty="0">
              <a:solidFill>
                <a:srgbClr val="00B0F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1. </a:t>
            </a:r>
            <a:r>
              <a:rPr lang="en-US" sz="2400" b="1" i="1" dirty="0" err="1">
                <a:solidFill>
                  <a:srgbClr val="FFFF00"/>
                </a:solidFill>
              </a:rPr>
              <a:t>Sự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gia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tăng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bài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tiết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các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chất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hòa</a:t>
            </a:r>
            <a:r>
              <a:rPr lang="en-US" sz="2400" b="1" i="1" dirty="0">
                <a:solidFill>
                  <a:srgbClr val="FFFF00"/>
                </a:solidFill>
              </a:rPr>
              <a:t> tan </a:t>
            </a:r>
            <a:r>
              <a:rPr lang="en-US" sz="2400" b="1" i="1" dirty="0" err="1">
                <a:solidFill>
                  <a:srgbClr val="FFFF00"/>
                </a:solidFill>
              </a:rPr>
              <a:t>vào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nước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tiểu</a:t>
            </a:r>
            <a:endParaRPr lang="en-US" sz="2400" b="1" i="1" dirty="0">
              <a:solidFill>
                <a:srgbClr val="FFFF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sz="2400" dirty="0"/>
              <a:t>Calcium - </a:t>
            </a:r>
            <a:r>
              <a:rPr lang="en-US" sz="2400" dirty="0" err="1"/>
              <a:t>Oxalat</a:t>
            </a:r>
            <a:r>
              <a:rPr lang="en-US" sz="2400" dirty="0"/>
              <a:t>  - </a:t>
            </a:r>
            <a:r>
              <a:rPr lang="en-US" sz="2400" dirty="0" err="1"/>
              <a:t>Cystine</a:t>
            </a:r>
            <a:r>
              <a:rPr lang="en-US" sz="2400" dirty="0"/>
              <a:t>  - Acid </a:t>
            </a:r>
            <a:r>
              <a:rPr lang="en-US" sz="2400" dirty="0" err="1"/>
              <a:t>Urique</a:t>
            </a:r>
            <a:r>
              <a:rPr lang="en-US" sz="2400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i="1" dirty="0">
                <a:solidFill>
                  <a:srgbClr val="FFFF00"/>
                </a:solidFill>
              </a:rPr>
              <a:t>2. </a:t>
            </a:r>
            <a:r>
              <a:rPr lang="en-US" sz="2400" b="1" i="1" dirty="0" err="1">
                <a:solidFill>
                  <a:srgbClr val="FFFF00"/>
                </a:solidFill>
              </a:rPr>
              <a:t>Các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thay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đổi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về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lý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b="1" i="1" dirty="0" err="1">
                <a:solidFill>
                  <a:srgbClr val="FFFF00"/>
                </a:solidFill>
              </a:rPr>
              <a:t>tính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buFont typeface="Wingdings"/>
              <a:buChar char="²"/>
            </a:pP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nước</a:t>
            </a:r>
            <a:r>
              <a:rPr lang="en-US" sz="2400" dirty="0"/>
              <a:t> </a:t>
            </a:r>
            <a:r>
              <a:rPr lang="en-US" sz="2400" dirty="0" err="1"/>
              <a:t>tiểu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>
                <a:sym typeface="Wingdings" pitchFamily="2" charset="2"/>
              </a:rPr>
              <a:t></a:t>
            </a:r>
            <a:r>
              <a:rPr lang="en-US" sz="2400" dirty="0"/>
              <a:t> pH: pH NT  5,85. pH </a:t>
            </a:r>
            <a:r>
              <a:rPr lang="en-US" sz="2400" dirty="0" err="1"/>
              <a:t>ảhưởng</a:t>
            </a:r>
            <a:r>
              <a:rPr lang="en-US" sz="2400" dirty="0"/>
              <a:t>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  <a:r>
              <a:rPr lang="en-US" sz="2400" dirty="0" err="1"/>
              <a:t>ăn</a:t>
            </a:r>
            <a:r>
              <a:rPr lang="en-US" sz="2400" dirty="0"/>
              <a:t>,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chất</a:t>
            </a:r>
            <a:r>
              <a:rPr lang="en-US" sz="2400" dirty="0"/>
              <a:t> acid hay </a:t>
            </a:r>
            <a:r>
              <a:rPr lang="en-US" sz="2400" dirty="0" err="1"/>
              <a:t>kiềm</a:t>
            </a:r>
            <a:r>
              <a:rPr lang="en-US" sz="2400" dirty="0"/>
              <a:t>. 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vk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huỷ</a:t>
            </a:r>
            <a:r>
              <a:rPr lang="en-US" sz="2400" dirty="0"/>
              <a:t> </a:t>
            </a:r>
            <a:r>
              <a:rPr lang="en-US" sz="2400" dirty="0" err="1"/>
              <a:t>urée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Amoniac</a:t>
            </a:r>
            <a:r>
              <a:rPr lang="en-US" sz="2400" dirty="0"/>
              <a:t> </a:t>
            </a:r>
            <a:r>
              <a:rPr lang="en-US" sz="2400" dirty="0" err="1"/>
              <a:t>khiến</a:t>
            </a:r>
            <a:r>
              <a:rPr lang="en-US" sz="2400" dirty="0"/>
              <a:t> NT </a:t>
            </a:r>
            <a:r>
              <a:rPr lang="en-US" sz="2400" dirty="0" err="1"/>
              <a:t>kiềm</a:t>
            </a:r>
            <a:r>
              <a:rPr lang="en-US" sz="2400" dirty="0"/>
              <a:t> </a:t>
            </a:r>
            <a:r>
              <a:rPr lang="en-US" sz="2400" dirty="0" err="1"/>
              <a:t>mạnh</a:t>
            </a:r>
            <a:r>
              <a:rPr lang="en-US" sz="2400" dirty="0"/>
              <a:t> (pH=7,5).</a:t>
            </a:r>
            <a:br>
              <a:rPr lang="en-US" sz="2400" dirty="0"/>
            </a:br>
            <a:r>
              <a:rPr lang="en-US" sz="2400" dirty="0">
                <a:sym typeface="Wingdings" pitchFamily="2" charset="2"/>
              </a:rPr>
              <a:t>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muối</a:t>
            </a:r>
            <a:r>
              <a:rPr lang="en-US" sz="2400" dirty="0"/>
              <a:t> </a:t>
            </a:r>
            <a:r>
              <a:rPr lang="en-US" sz="2400" dirty="0" err="1"/>
              <a:t>vô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kém</a:t>
            </a:r>
            <a:r>
              <a:rPr lang="en-US" sz="2400" dirty="0"/>
              <a:t> </a:t>
            </a:r>
            <a:r>
              <a:rPr lang="en-US" sz="2400" dirty="0" err="1"/>
              <a:t>hoà</a:t>
            </a:r>
            <a:r>
              <a:rPr lang="en-US" sz="2400" dirty="0"/>
              <a:t> tan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kiềm</a:t>
            </a:r>
            <a:r>
              <a:rPr lang="en-US" sz="2400" dirty="0"/>
              <a:t> 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				(</a:t>
            </a:r>
            <a:r>
              <a:rPr lang="en-US" sz="2400" dirty="0" err="1"/>
              <a:t>Cacium</a:t>
            </a:r>
            <a:r>
              <a:rPr lang="en-US" sz="2400" dirty="0"/>
              <a:t> Phosphate ở pH = 7,5).</a:t>
            </a:r>
            <a:br>
              <a:rPr lang="en-US" sz="2400" dirty="0"/>
            </a:br>
            <a:r>
              <a:rPr lang="en-US" sz="2400" dirty="0">
                <a:sym typeface="Wingdings" pitchFamily="2" charset="2"/>
              </a:rPr>
              <a:t></a:t>
            </a:r>
            <a:r>
              <a:rPr lang="en-US" sz="2400" dirty="0"/>
              <a:t> </a:t>
            </a:r>
            <a:r>
              <a:rPr lang="en-US" sz="2400" dirty="0" err="1"/>
              <a:t>Chất</a:t>
            </a:r>
            <a:r>
              <a:rPr lang="en-US" sz="2400" dirty="0"/>
              <a:t> Colloid/NT: </a:t>
            </a: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muối</a:t>
            </a:r>
            <a:r>
              <a:rPr lang="en-US" sz="2400" dirty="0"/>
              <a:t> </a:t>
            </a:r>
            <a:r>
              <a:rPr lang="en-US" sz="2400" dirty="0" err="1"/>
              <a:t>vô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dính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hoà</a:t>
            </a:r>
            <a:r>
              <a:rPr lang="en-US" sz="2400" dirty="0"/>
              <a:t>.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B0F0"/>
                </a:solidFill>
              </a:rPr>
              <a:t>B. </a:t>
            </a:r>
            <a:r>
              <a:rPr lang="en-US" sz="2400" b="1" dirty="0" err="1">
                <a:solidFill>
                  <a:srgbClr val="00B0F0"/>
                </a:solidFill>
              </a:rPr>
              <a:t>Nguyên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b="1" dirty="0" err="1">
                <a:solidFill>
                  <a:srgbClr val="00B0F0"/>
                </a:solidFill>
              </a:rPr>
              <a:t>nhân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b="1" dirty="0" err="1">
                <a:solidFill>
                  <a:srgbClr val="00B0F0"/>
                </a:solidFill>
              </a:rPr>
              <a:t>tại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b="1" dirty="0" err="1">
                <a:solidFill>
                  <a:srgbClr val="00B0F0"/>
                </a:solidFill>
              </a:rPr>
              <a:t>chỗ</a:t>
            </a:r>
            <a:endParaRPr lang="en-US" sz="2400" b="1" dirty="0">
              <a:solidFill>
                <a:srgbClr val="00B0F0"/>
              </a:solidFill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00"/>
                </a:solidFill>
              </a:rPr>
              <a:t>1. Ổ -</a:t>
            </a:r>
            <a:r>
              <a:rPr lang="en-US" sz="2400" b="1" dirty="0" err="1">
                <a:solidFill>
                  <a:srgbClr val="FFFF00"/>
                </a:solidFill>
              </a:rPr>
              <a:t>Nhân</a:t>
            </a:r>
            <a:r>
              <a:rPr lang="en-US" sz="2400" b="1" dirty="0">
                <a:solidFill>
                  <a:srgbClr val="FFFF00"/>
                </a:solidFill>
              </a:rPr>
              <a:t> - </a:t>
            </a:r>
            <a:r>
              <a:rPr lang="en-US" sz="2400" b="1" dirty="0" err="1">
                <a:solidFill>
                  <a:srgbClr val="FFFF00"/>
                </a:solidFill>
              </a:rPr>
              <a:t>Lõi</a:t>
            </a:r>
            <a:r>
              <a:rPr lang="en-US" sz="2400" b="1" dirty="0"/>
              <a:t> (</a:t>
            </a:r>
            <a:r>
              <a:rPr lang="en-US" sz="2400" b="1" dirty="0" err="1"/>
              <a:t>nidus,nucleus</a:t>
            </a:r>
            <a:r>
              <a:rPr lang="en-US" sz="2400" b="1" dirty="0"/>
              <a:t>, core):</a:t>
            </a:r>
            <a:r>
              <a:rPr lang="en-US" sz="2400" dirty="0"/>
              <a:t> </a:t>
            </a:r>
            <a:r>
              <a:rPr lang="en-US" sz="2400" dirty="0" err="1"/>
              <a:t>nơi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tủa</a:t>
            </a:r>
            <a:r>
              <a:rPr lang="en-US" sz="2400" dirty="0"/>
              <a:t> </a:t>
            </a:r>
            <a:r>
              <a:rPr lang="en-US" sz="2400" dirty="0" err="1"/>
              <a:t>xảy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. 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00"/>
                </a:solidFill>
              </a:rPr>
              <a:t>2. </a:t>
            </a:r>
            <a:r>
              <a:rPr lang="en-US" sz="2400" b="1" dirty="0" err="1">
                <a:solidFill>
                  <a:srgbClr val="FFFF00"/>
                </a:solidFill>
              </a:rPr>
              <a:t>Bế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tắc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62000" y="0"/>
            <a:ext cx="6870700" cy="1219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000" b="0">
                <a:latin typeface="VNI-Helve" pitchFamily="2" charset="0"/>
              </a:rPr>
            </a:br>
            <a:r>
              <a:rPr lang="en-US" sz="2800" b="0">
                <a:solidFill>
                  <a:schemeClr val="hlink"/>
                </a:solidFill>
                <a:latin typeface="VNI-Helve" pitchFamily="2" charset="0"/>
              </a:rPr>
              <a:t>Phaãu thuaät Turner warwick</a:t>
            </a:r>
          </a:p>
        </p:txBody>
      </p:sp>
      <p:pic>
        <p:nvPicPr>
          <p:cNvPr id="604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30000"/>
          </a:blip>
          <a:stretch>
            <a:fillRect/>
          </a:stretch>
        </p:blipFill>
        <p:spPr>
          <a:xfrm>
            <a:off x="914400" y="2169491"/>
            <a:ext cx="7772400" cy="3801717"/>
          </a:xfr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0">
                <a:solidFill>
                  <a:schemeClr val="hlink"/>
                </a:solidFill>
                <a:latin typeface="VNI-Helve" pitchFamily="2" charset="0"/>
              </a:rPr>
              <a:t>Môû thaän laáy soûi vaø caét môû roäng nhu moâ thaän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idx="1"/>
          </p:nvPr>
        </p:nvSpPr>
        <p:spPr>
          <a:xfrm flipH="1">
            <a:off x="8458200" y="4114800"/>
            <a:ext cx="76200" cy="76200"/>
          </a:xfrm>
        </p:spPr>
        <p:txBody>
          <a:bodyPr>
            <a:normAutofit fontScale="25000" lnSpcReduction="2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80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lum bright="-42000" contrast="66000"/>
          </a:blip>
          <a:srcRect/>
          <a:stretch>
            <a:fillRect/>
          </a:stretch>
        </p:blipFill>
        <p:spPr bwMode="auto">
          <a:xfrm>
            <a:off x="1524000" y="1752600"/>
            <a:ext cx="65182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hlink"/>
                </a:solidFill>
                <a:latin typeface="VNI-Times" pitchFamily="2" charset="0"/>
              </a:rPr>
              <a:t>Caét boû cöïc döôùi thaän</a:t>
            </a:r>
          </a:p>
        </p:txBody>
      </p:sp>
      <p:pic>
        <p:nvPicPr>
          <p:cNvPr id="62467" name="Picture 4" descr="DSC0056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24000" contrast="60000"/>
          </a:blip>
          <a:srcRect l="24374" t="20644" r="12750" b="18788"/>
          <a:stretch>
            <a:fillRect/>
          </a:stretch>
        </p:blipFill>
        <p:spPr>
          <a:xfrm>
            <a:off x="3276600" y="1600200"/>
            <a:ext cx="2595563" cy="3459163"/>
          </a:xfr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PHÒNG NGỪA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610600" cy="4572000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trọng</a:t>
            </a:r>
            <a:r>
              <a:rPr lang="en-US" sz="2800" dirty="0"/>
              <a:t> </a:t>
            </a:r>
            <a:r>
              <a:rPr lang="en-US" sz="2800" dirty="0" err="1"/>
              <a:t>nhất</a:t>
            </a:r>
            <a:r>
              <a:rPr lang="en-US" sz="2800" dirty="0"/>
              <a:t> </a:t>
            </a:r>
            <a:r>
              <a:rPr lang="en-US" sz="2800" dirty="0" err="1"/>
              <a:t>uống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nước</a:t>
            </a:r>
            <a:r>
              <a:rPr lang="en-US" sz="2800" dirty="0"/>
              <a:t>: </a:t>
            </a:r>
            <a:r>
              <a:rPr lang="en-US" sz="2800" dirty="0" err="1"/>
              <a:t>nước</a:t>
            </a:r>
            <a:r>
              <a:rPr lang="en-US" sz="2800" dirty="0"/>
              <a:t> </a:t>
            </a:r>
            <a:r>
              <a:rPr lang="en-US" sz="2800" dirty="0" err="1"/>
              <a:t>tiểu</a:t>
            </a:r>
            <a:r>
              <a:rPr lang="en-US" sz="2800" dirty="0"/>
              <a:t> 1,5l/24h </a:t>
            </a:r>
          </a:p>
          <a:p>
            <a:r>
              <a:rPr lang="en-US" sz="2800" dirty="0"/>
              <a:t> </a:t>
            </a:r>
            <a:r>
              <a:rPr lang="en-US" sz="2800" dirty="0" err="1"/>
              <a:t>Cử</a:t>
            </a:r>
            <a:r>
              <a:rPr lang="en-US" sz="2800" dirty="0"/>
              <a:t> </a:t>
            </a:r>
            <a:r>
              <a:rPr lang="en-US" sz="2800" dirty="0" err="1"/>
              <a:t>ăn</a:t>
            </a:r>
            <a:r>
              <a:rPr lang="en-US" sz="2800" dirty="0"/>
              <a:t> </a:t>
            </a: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thấy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rõ</a:t>
            </a:r>
            <a:r>
              <a:rPr lang="en-US" sz="2800" dirty="0"/>
              <a:t> </a:t>
            </a:r>
            <a:r>
              <a:rPr lang="en-US" sz="2800" dirty="0" err="1"/>
              <a:t>rệt</a:t>
            </a:r>
            <a:r>
              <a:rPr lang="en-US" sz="2800" dirty="0"/>
              <a:t> </a:t>
            </a:r>
            <a:r>
              <a:rPr lang="en-US" sz="2800" dirty="0" err="1"/>
              <a:t>giữa</a:t>
            </a:r>
            <a:r>
              <a:rPr lang="en-US" sz="2800" dirty="0"/>
              <a:t> </a:t>
            </a:r>
            <a:r>
              <a:rPr lang="en-US" sz="2800" dirty="0" err="1"/>
              <a:t>sỏi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thói</a:t>
            </a:r>
            <a:r>
              <a:rPr lang="en-US" sz="2800" dirty="0"/>
              <a:t> </a:t>
            </a:r>
            <a:r>
              <a:rPr lang="en-US" sz="2800" dirty="0" err="1"/>
              <a:t>quen</a:t>
            </a:r>
            <a:r>
              <a:rPr lang="en-US" sz="2800" dirty="0"/>
              <a:t> </a:t>
            </a:r>
            <a:r>
              <a:rPr lang="en-US" sz="2800" dirty="0" err="1"/>
              <a:t>dinh</a:t>
            </a:r>
            <a:r>
              <a:rPr lang="en-US" sz="2800" dirty="0"/>
              <a:t> </a:t>
            </a:r>
            <a:r>
              <a:rPr lang="en-US" sz="2800" dirty="0" err="1"/>
              <a:t>dưỡng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Tránh</a:t>
            </a:r>
            <a:r>
              <a:rPr lang="en-US" sz="2800" dirty="0"/>
              <a:t> </a:t>
            </a:r>
            <a:r>
              <a:rPr lang="en-US" sz="2800" dirty="0" err="1"/>
              <a:t>bất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lâu</a:t>
            </a:r>
            <a:r>
              <a:rPr lang="en-US" sz="2800" dirty="0"/>
              <a:t> </a:t>
            </a:r>
            <a:r>
              <a:rPr lang="en-US" sz="2800" dirty="0" err="1"/>
              <a:t>ngày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Điều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đúng</a:t>
            </a:r>
            <a:r>
              <a:rPr lang="en-US" sz="2800" dirty="0"/>
              <a:t> </a:t>
            </a:r>
            <a:r>
              <a:rPr lang="en-US" sz="2800" dirty="0" err="1"/>
              <a:t>mức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tận</a:t>
            </a:r>
            <a:r>
              <a:rPr lang="en-US" sz="2800" dirty="0"/>
              <a:t> </a:t>
            </a:r>
            <a:r>
              <a:rPr lang="en-US" sz="2800" dirty="0" err="1"/>
              <a:t>căn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nhiễm</a:t>
            </a:r>
            <a:r>
              <a:rPr lang="en-US" sz="2800" dirty="0"/>
              <a:t> </a:t>
            </a:r>
            <a:r>
              <a:rPr lang="en-US" sz="2800" dirty="0" err="1"/>
              <a:t>khuẩn</a:t>
            </a:r>
            <a:r>
              <a:rPr lang="en-US" sz="2800" dirty="0"/>
              <a:t> </a:t>
            </a:r>
            <a:r>
              <a:rPr lang="en-US" sz="2800" dirty="0" err="1"/>
              <a:t>đường</a:t>
            </a:r>
            <a:r>
              <a:rPr lang="en-US" sz="2800" dirty="0"/>
              <a:t> </a:t>
            </a:r>
            <a:r>
              <a:rPr lang="en-US" sz="2800" dirty="0" err="1"/>
              <a:t>tiết</a:t>
            </a:r>
            <a:r>
              <a:rPr lang="en-US" sz="2800" dirty="0"/>
              <a:t> </a:t>
            </a:r>
            <a:r>
              <a:rPr lang="en-US" sz="2800" dirty="0" err="1"/>
              <a:t>niệu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Điều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bế</a:t>
            </a:r>
            <a:r>
              <a:rPr lang="en-US" sz="2800" dirty="0"/>
              <a:t> </a:t>
            </a:r>
            <a:r>
              <a:rPr lang="en-US" sz="2800" dirty="0" err="1"/>
              <a:t>tắc</a:t>
            </a:r>
            <a:r>
              <a:rPr lang="en-US" sz="2800" dirty="0"/>
              <a:t>, ứ </a:t>
            </a:r>
            <a:r>
              <a:rPr lang="en-US" sz="2800" dirty="0" err="1"/>
              <a:t>đọng</a:t>
            </a:r>
            <a:r>
              <a:rPr lang="en-US" sz="2800" dirty="0"/>
              <a:t> hay </a:t>
            </a:r>
            <a:r>
              <a:rPr lang="en-US" sz="2800" dirty="0" err="1"/>
              <a:t>bất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err="1"/>
              <a:t>đường</a:t>
            </a:r>
            <a:r>
              <a:rPr lang="en-US" sz="2800" dirty="0"/>
              <a:t> </a:t>
            </a:r>
            <a:r>
              <a:rPr lang="en-US" sz="2800" dirty="0" err="1"/>
              <a:t>tiểu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TIÊN LƯỢNG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</a:p>
          <a:p>
            <a:r>
              <a:rPr lang="en-US" dirty="0"/>
              <a:t>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cẩn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, </a:t>
            </a:r>
          </a:p>
          <a:p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huỷ</a:t>
            </a:r>
            <a:r>
              <a:rPr lang="en-US" dirty="0"/>
              <a:t> </a:t>
            </a:r>
            <a:r>
              <a:rPr lang="en-US" dirty="0" err="1"/>
              <a:t>hoại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 do </a:t>
            </a:r>
            <a:r>
              <a:rPr lang="en-US" dirty="0" err="1"/>
              <a:t>bế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khuẩn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838200"/>
            <a:ext cx="8229600" cy="1143000"/>
          </a:xfrm>
        </p:spPr>
        <p:txBody>
          <a:bodyPr/>
          <a:lstStyle/>
          <a:p>
            <a:pPr algn="ctr"/>
            <a:r>
              <a:rPr lang="en-US" sz="4000" dirty="0">
                <a:latin typeface="VNI-Broad" pitchFamily="2" charset="0"/>
              </a:rPr>
              <a:t>CHAÂN THAØNH CAÛM ÔN!</a:t>
            </a:r>
          </a:p>
        </p:txBody>
      </p:sp>
      <p:pic>
        <p:nvPicPr>
          <p:cNvPr id="26630" name="Picture 6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828800"/>
            <a:ext cx="5791200" cy="4113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68" decel="100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68" decel="100000"/>
                                        <p:tgtEl>
                                          <p:spTgt spid="2662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68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68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68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68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68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PHÂN LOẠI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>
                <a:solidFill>
                  <a:srgbClr val="00B0F0"/>
                </a:solidFill>
              </a:rPr>
              <a:t>1. Theo </a:t>
            </a:r>
            <a:r>
              <a:rPr lang="en-US" sz="2800" b="1" dirty="0" err="1">
                <a:solidFill>
                  <a:srgbClr val="00B0F0"/>
                </a:solidFill>
              </a:rPr>
              <a:t>thành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phần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hoá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học</a:t>
            </a:r>
            <a:r>
              <a:rPr lang="en-US" sz="2800" b="1" dirty="0">
                <a:solidFill>
                  <a:srgbClr val="00B0F0"/>
                </a:solidFill>
              </a:rPr>
              <a:t>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		- Calcium Phosphate </a:t>
            </a:r>
            <a:br>
              <a:rPr lang="en-US" sz="2800" dirty="0"/>
            </a:br>
            <a:r>
              <a:rPr lang="en-US" sz="2800" dirty="0"/>
              <a:t>	- </a:t>
            </a:r>
            <a:r>
              <a:rPr lang="en-US" sz="2800" dirty="0" err="1"/>
              <a:t>Magnésium</a:t>
            </a:r>
            <a:r>
              <a:rPr lang="en-US" sz="2800" dirty="0"/>
              <a:t> Ammonium Phosphate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		- Calcium Oxalate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		- </a:t>
            </a:r>
            <a:r>
              <a:rPr lang="en-US" sz="2800" dirty="0" err="1"/>
              <a:t>Cystine</a:t>
            </a:r>
            <a:r>
              <a:rPr lang="en-US" sz="2800" dirty="0"/>
              <a:t> 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		- </a:t>
            </a:r>
            <a:r>
              <a:rPr lang="en-US" sz="2800" dirty="0" err="1"/>
              <a:t>Urate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>
                <a:solidFill>
                  <a:srgbClr val="00B0F0"/>
                </a:solidFill>
              </a:rPr>
              <a:t>2. Theo </a:t>
            </a:r>
            <a:r>
              <a:rPr lang="en-US" sz="2800" b="1" dirty="0" err="1">
                <a:solidFill>
                  <a:srgbClr val="00B0F0"/>
                </a:solidFill>
              </a:rPr>
              <a:t>vị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trí</a:t>
            </a:r>
            <a:r>
              <a:rPr lang="en-US" sz="2800" b="1" dirty="0">
                <a:solidFill>
                  <a:srgbClr val="00B0F0"/>
                </a:solidFill>
              </a:rPr>
              <a:t>:</a:t>
            </a:r>
            <a:r>
              <a:rPr lang="en-US" sz="2800" b="1" dirty="0"/>
              <a:t>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		- </a:t>
            </a:r>
            <a:r>
              <a:rPr lang="en-US" sz="2800" dirty="0" err="1"/>
              <a:t>Sỏi</a:t>
            </a:r>
            <a:r>
              <a:rPr lang="en-US" sz="2800" dirty="0"/>
              <a:t> </a:t>
            </a:r>
            <a:r>
              <a:rPr lang="en-US" sz="2800" dirty="0" err="1"/>
              <a:t>bế</a:t>
            </a:r>
            <a:r>
              <a:rPr lang="en-US" sz="2800" dirty="0"/>
              <a:t> </a:t>
            </a:r>
            <a:r>
              <a:rPr lang="en-US" sz="2800" dirty="0" err="1"/>
              <a:t>thận</a:t>
            </a:r>
            <a:r>
              <a:rPr lang="en-US" sz="2800" dirty="0"/>
              <a:t>  </a:t>
            </a:r>
            <a:br>
              <a:rPr lang="en-US" sz="2800" dirty="0"/>
            </a:br>
            <a:r>
              <a:rPr lang="en-US" sz="2800" dirty="0"/>
              <a:t>	- </a:t>
            </a:r>
            <a:r>
              <a:rPr lang="en-US" sz="2800" dirty="0" err="1"/>
              <a:t>Sỏi</a:t>
            </a:r>
            <a:r>
              <a:rPr lang="en-US" sz="2800" dirty="0"/>
              <a:t> </a:t>
            </a:r>
            <a:r>
              <a:rPr lang="en-US" sz="2800" dirty="0" err="1"/>
              <a:t>niệu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		- </a:t>
            </a:r>
            <a:r>
              <a:rPr lang="en-US" sz="2800" dirty="0" err="1"/>
              <a:t>Sỏi</a:t>
            </a:r>
            <a:r>
              <a:rPr lang="en-US" sz="2800" dirty="0"/>
              <a:t> </a:t>
            </a:r>
            <a:r>
              <a:rPr lang="en-US" sz="2800" dirty="0" err="1"/>
              <a:t>bàng</a:t>
            </a:r>
            <a:r>
              <a:rPr lang="en-US" sz="2800" dirty="0"/>
              <a:t> </a:t>
            </a:r>
            <a:r>
              <a:rPr lang="en-US" sz="2800" dirty="0" err="1"/>
              <a:t>quang</a:t>
            </a:r>
            <a:r>
              <a:rPr lang="en-US" sz="2800" dirty="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		- </a:t>
            </a:r>
            <a:r>
              <a:rPr lang="en-US" sz="2800" dirty="0" err="1"/>
              <a:t>Sỏi</a:t>
            </a:r>
            <a:r>
              <a:rPr lang="en-US" sz="2800" dirty="0"/>
              <a:t> </a:t>
            </a:r>
            <a:r>
              <a:rPr lang="en-US" sz="2800" dirty="0" err="1"/>
              <a:t>niệu</a:t>
            </a:r>
            <a:r>
              <a:rPr lang="en-US" sz="2800" dirty="0"/>
              <a:t> </a:t>
            </a:r>
            <a:r>
              <a:rPr lang="en-US" sz="2800" dirty="0" err="1"/>
              <a:t>đạo</a:t>
            </a:r>
            <a:r>
              <a:rPr lang="en-US" sz="2800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0070C0"/>
                </a:solidFill>
                <a:latin typeface="VNI-Times" pitchFamily="2" charset="0"/>
              </a:rPr>
              <a:t>Yeáu</a:t>
            </a:r>
            <a:r>
              <a:rPr lang="en-US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VNI-Times" pitchFamily="2" charset="0"/>
              </a:rPr>
              <a:t>toá</a:t>
            </a:r>
            <a:r>
              <a:rPr lang="en-US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VNI-Times" pitchFamily="2" charset="0"/>
              </a:rPr>
              <a:t>thuaän</a:t>
            </a:r>
            <a:r>
              <a:rPr lang="en-US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VNI-Times" pitchFamily="2" charset="0"/>
              </a:rPr>
              <a:t>lôïi</a:t>
            </a:r>
            <a:endParaRPr lang="en-US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None/>
              <a:defRPr/>
            </a:pPr>
            <a:r>
              <a:rPr lang="en-US" sz="2800" b="1" i="1" dirty="0">
                <a:latin typeface="VNI-Times" pitchFamily="2" charset="0"/>
              </a:rPr>
              <a:t>1. </a:t>
            </a:r>
            <a:r>
              <a:rPr lang="en-US" sz="2800" b="1" i="1" dirty="0" err="1">
                <a:latin typeface="VNI-Times" pitchFamily="2" charset="0"/>
              </a:rPr>
              <a:t>Soûi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cô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theå</a:t>
            </a:r>
            <a:r>
              <a:rPr lang="en-US" sz="2800" b="1" i="1" dirty="0">
                <a:latin typeface="VNI-Times" pitchFamily="2" charset="0"/>
              </a:rPr>
              <a:t>: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+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Hoãn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loaïn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sinh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hoaù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: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taêng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Ca/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ntieåu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.</a:t>
            </a:r>
            <a:r>
              <a:rPr lang="en-US" sz="2800" dirty="0">
                <a:latin typeface="VNI-Times" pitchFamily="2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>
                <a:latin typeface="VNI-Times" pitchFamily="2" charset="0"/>
              </a:rPr>
              <a:t>	- </a:t>
            </a:r>
            <a:r>
              <a:rPr lang="en-US" sz="2800" dirty="0" err="1">
                <a:latin typeface="VNI-Times" pitchFamily="2" charset="0"/>
              </a:rPr>
              <a:t>Böôùu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tuyeán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caän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giaùp</a:t>
            </a:r>
            <a:r>
              <a:rPr lang="en-US" sz="2800" dirty="0">
                <a:latin typeface="VNI-Times" pitchFamily="2" charset="0"/>
              </a:rPr>
              <a:t>, </a:t>
            </a:r>
            <a:r>
              <a:rPr lang="en-US" sz="2800" dirty="0" err="1">
                <a:latin typeface="VNI-Times" pitchFamily="2" charset="0"/>
              </a:rPr>
              <a:t>gaõy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xöông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lôùn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vaø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baát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ñoäng</a:t>
            </a:r>
            <a:r>
              <a:rPr lang="en-US" sz="2800" dirty="0">
                <a:latin typeface="VNI-Times" pitchFamily="2" charset="0"/>
              </a:rPr>
              <a:t>   	</a:t>
            </a:r>
            <a:r>
              <a:rPr lang="en-US" sz="2800" dirty="0" err="1">
                <a:latin typeface="VNI-Times" pitchFamily="2" charset="0"/>
              </a:rPr>
              <a:t>laâu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ngaøy</a:t>
            </a:r>
            <a:r>
              <a:rPr lang="en-US" sz="2800" dirty="0">
                <a:latin typeface="VNI-Times" pitchFamily="2" charset="0"/>
              </a:rPr>
              <a:t>, </a:t>
            </a:r>
            <a:r>
              <a:rPr lang="en-US" sz="2800" dirty="0" err="1">
                <a:latin typeface="VNI-Times" pitchFamily="2" charset="0"/>
              </a:rPr>
              <a:t>duøng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nhieàu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sinh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toá</a:t>
            </a:r>
            <a:r>
              <a:rPr lang="en-US" sz="2800" dirty="0">
                <a:latin typeface="VNI-Times" pitchFamily="2" charset="0"/>
              </a:rPr>
              <a:t> D </a:t>
            </a:r>
            <a:r>
              <a:rPr lang="en-US" sz="2800" dirty="0" err="1">
                <a:latin typeface="VNI-Times" pitchFamily="2" charset="0"/>
              </a:rPr>
              <a:t>vaø</a:t>
            </a:r>
            <a:r>
              <a:rPr lang="en-US" sz="2800" dirty="0">
                <a:latin typeface="VNI-Times" pitchFamily="2" charset="0"/>
              </a:rPr>
              <a:t> corticoid.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+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Coâ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ñaëc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nöôùc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tieåu</a:t>
            </a:r>
            <a:endParaRPr lang="en-US" sz="2800" dirty="0">
              <a:solidFill>
                <a:schemeClr val="hlink"/>
              </a:solidFill>
              <a:latin typeface="VNI-Times" pitchFamily="2" charset="0"/>
            </a:endParaRPr>
          </a:p>
          <a:p>
            <a:pPr eaLnBrk="1" hangingPunct="1">
              <a:lnSpc>
                <a:spcPct val="90000"/>
              </a:lnSpc>
              <a:buNone/>
              <a:defRPr/>
            </a:pPr>
            <a:r>
              <a:rPr lang="en-US" sz="2800" b="1" i="1" dirty="0">
                <a:latin typeface="VNI-Times" pitchFamily="2" charset="0"/>
              </a:rPr>
              <a:t>2. </a:t>
            </a:r>
            <a:r>
              <a:rPr lang="en-US" sz="2800" b="1" i="1" dirty="0" err="1">
                <a:latin typeface="VNI-Times" pitchFamily="2" charset="0"/>
              </a:rPr>
              <a:t>Soûi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cô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quan</a:t>
            </a:r>
            <a:r>
              <a:rPr lang="en-US" sz="2800" b="1" i="1" dirty="0">
                <a:latin typeface="VNI-Times" pitchFamily="2" charset="0"/>
              </a:rPr>
              <a:t>:</a:t>
            </a:r>
            <a:r>
              <a:rPr lang="en-US" sz="2800" dirty="0">
                <a:latin typeface="VNI-Times" pitchFamily="2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+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Bế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tắc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,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nhiễm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khuẩn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,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vieâm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maïn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tính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,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dò</a:t>
            </a:r>
            <a:r>
              <a:rPr lang="en-US" sz="2800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chemeClr val="hlink"/>
                </a:solidFill>
                <a:latin typeface="VNI-Times" pitchFamily="2" charset="0"/>
              </a:rPr>
              <a:t>vaät</a:t>
            </a:r>
            <a:endParaRPr lang="en-US" sz="2800" dirty="0">
              <a:solidFill>
                <a:schemeClr val="hlink"/>
              </a:solidFill>
              <a:latin typeface="VNI-Times" pitchFamily="2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>
                <a:latin typeface="VNI-Times" pitchFamily="2" charset="0"/>
              </a:rPr>
              <a:t>	- </a:t>
            </a:r>
            <a:r>
              <a:rPr lang="en-US" sz="2800" dirty="0" err="1">
                <a:latin typeface="VNI-Times" pitchFamily="2" charset="0"/>
              </a:rPr>
              <a:t>Heïp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khuùc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noái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beå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thaän</a:t>
            </a:r>
            <a:r>
              <a:rPr lang="en-US" sz="2800" dirty="0">
                <a:latin typeface="VNI-Times" pitchFamily="2" charset="0"/>
              </a:rPr>
              <a:t>- </a:t>
            </a:r>
            <a:r>
              <a:rPr lang="en-US" sz="2800" dirty="0" err="1">
                <a:latin typeface="VNI-Times" pitchFamily="2" charset="0"/>
              </a:rPr>
              <a:t>nieäu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quaûn</a:t>
            </a:r>
            <a:r>
              <a:rPr lang="en-US" sz="2800" dirty="0">
                <a:latin typeface="VNI-Times" pitchFamily="2" charset="0"/>
              </a:rPr>
              <a:t> =&gt; </a:t>
            </a:r>
            <a:r>
              <a:rPr lang="en-US" sz="2800" dirty="0" err="1">
                <a:solidFill>
                  <a:srgbClr val="00B0F0"/>
                </a:solidFill>
                <a:latin typeface="VNI-Times" pitchFamily="2" charset="0"/>
              </a:rPr>
              <a:t>soûi</a:t>
            </a:r>
            <a:r>
              <a:rPr lang="en-US" sz="2800" dirty="0">
                <a:solidFill>
                  <a:srgbClr val="00B0F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VNI-Times" pitchFamily="2" charset="0"/>
              </a:rPr>
              <a:t>thaän</a:t>
            </a:r>
            <a:endParaRPr lang="en-US" sz="2800" dirty="0">
              <a:solidFill>
                <a:srgbClr val="00B0F0"/>
              </a:solidFill>
              <a:latin typeface="VNI-Times" pitchFamily="2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dirty="0">
                <a:latin typeface="VNI-Times" pitchFamily="2" charset="0"/>
              </a:rPr>
              <a:t> 	- </a:t>
            </a:r>
            <a:r>
              <a:rPr lang="en-US" sz="2800" dirty="0" err="1">
                <a:latin typeface="VNI-Times" pitchFamily="2" charset="0"/>
              </a:rPr>
              <a:t>Heïp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coå</a:t>
            </a:r>
            <a:r>
              <a:rPr lang="en-US" sz="2800" dirty="0">
                <a:latin typeface="VNI-Times" pitchFamily="2" charset="0"/>
              </a:rPr>
              <a:t> BQ, BL TTL =&gt; </a:t>
            </a:r>
            <a:r>
              <a:rPr lang="en-US" sz="2800" dirty="0" err="1">
                <a:solidFill>
                  <a:srgbClr val="00B0F0"/>
                </a:solidFill>
                <a:latin typeface="VNI-Times" pitchFamily="2" charset="0"/>
              </a:rPr>
              <a:t>soûi</a:t>
            </a:r>
            <a:r>
              <a:rPr lang="en-US" sz="2800" dirty="0">
                <a:solidFill>
                  <a:srgbClr val="00B0F0"/>
                </a:solidFill>
                <a:latin typeface="VNI-Times" pitchFamily="2" charset="0"/>
              </a:rPr>
              <a:t> BQ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b="1" dirty="0"/>
              <a:t>BIẾN CHỨNG</a:t>
            </a:r>
            <a:endParaRPr lang="en-US" b="1" dirty="0">
              <a:solidFill>
                <a:schemeClr val="hlink"/>
              </a:solidFill>
              <a:latin typeface="VNI-Times" pitchFamily="2" charset="0"/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80010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  <a:defRPr/>
            </a:pP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Dieãn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tieán</a:t>
            </a:r>
            <a:endParaRPr lang="en-US" sz="2800" b="1" i="1" dirty="0">
              <a:solidFill>
                <a:srgbClr val="0070C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i="1" dirty="0">
                <a:latin typeface="VNI-Times" pitchFamily="2" charset="0"/>
              </a:rPr>
              <a:t>1. </a:t>
            </a:r>
            <a:r>
              <a:rPr lang="en-US" sz="2800" b="1" i="1" dirty="0" err="1">
                <a:latin typeface="VNI-Times" pitchFamily="2" charset="0"/>
              </a:rPr>
              <a:t>Giai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ñoaïn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choáng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ñoái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defRPr/>
            </a:pP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Taêng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aùp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löïc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ñoät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ngoät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 =&gt;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côn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ñau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baõo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thaän</a:t>
            </a:r>
            <a:r>
              <a:rPr lang="en-US" sz="2400" dirty="0">
                <a:latin typeface="VNI-Times" pitchFamily="2" charset="0"/>
              </a:rPr>
              <a:t>.        </a:t>
            </a:r>
          </a:p>
          <a:p>
            <a:pPr lvl="1" eaLnBrk="1" hangingPunct="1">
              <a:defRPr/>
            </a:pP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Soûi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coù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theå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ra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ngoaøi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=&gt;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noâïi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khoa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.</a:t>
            </a:r>
            <a:endParaRPr lang="en-US" sz="2400" b="1" i="1" dirty="0">
              <a:solidFill>
                <a:srgbClr val="00FF0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i="1" dirty="0">
                <a:latin typeface="VNI-Times" pitchFamily="2" charset="0"/>
              </a:rPr>
              <a:t>2. </a:t>
            </a:r>
            <a:r>
              <a:rPr lang="en-US" sz="2800" b="1" i="1" dirty="0" err="1">
                <a:latin typeface="VNI-Times" pitchFamily="2" charset="0"/>
              </a:rPr>
              <a:t>Giai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ñoaïn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giaõn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nôû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defRPr/>
            </a:pP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Nhu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ñoäng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giaûm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=&gt;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soûi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ít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coù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khaû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naêng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töï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ra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ñöôïc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.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dirty="0">
                <a:solidFill>
                  <a:srgbClr val="FFFF00"/>
                </a:solidFill>
                <a:latin typeface="VNI-Times" pitchFamily="2" charset="0"/>
              </a:rPr>
              <a:t>=&gt; </a:t>
            </a:r>
            <a:r>
              <a:rPr lang="en-US" sz="2800" b="1" dirty="0" err="1">
                <a:solidFill>
                  <a:srgbClr val="FFFF00"/>
                </a:solidFill>
                <a:latin typeface="VNI-Times" pitchFamily="2" charset="0"/>
              </a:rPr>
              <a:t>Phaãu</a:t>
            </a:r>
            <a:r>
              <a:rPr lang="en-US" sz="2800" b="1" dirty="0">
                <a:solidFill>
                  <a:srgbClr val="FFFF00"/>
                </a:solidFill>
                <a:latin typeface="VNI-Times" pitchFamily="2" charset="0"/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latin typeface="VNI-Times" pitchFamily="2" charset="0"/>
              </a:rPr>
              <a:t>thuaät</a:t>
            </a:r>
            <a:r>
              <a:rPr lang="en-US" sz="2800" b="1" dirty="0">
                <a:solidFill>
                  <a:srgbClr val="FFFF00"/>
                </a:solidFill>
                <a:latin typeface="VNI-Times" pitchFamily="2" charset="0"/>
              </a:rPr>
              <a:t> hay </a:t>
            </a:r>
            <a:r>
              <a:rPr lang="en-US" sz="2800" b="1" dirty="0" err="1">
                <a:solidFill>
                  <a:srgbClr val="FFFF00"/>
                </a:solidFill>
                <a:latin typeface="VNI-Times" pitchFamily="2" charset="0"/>
              </a:rPr>
              <a:t>taùn</a:t>
            </a:r>
            <a:r>
              <a:rPr lang="en-US" sz="2800" b="1" dirty="0">
                <a:solidFill>
                  <a:srgbClr val="FFFF00"/>
                </a:solidFill>
                <a:latin typeface="VNI-Times" pitchFamily="2" charset="0"/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latin typeface="VNI-Times" pitchFamily="2" charset="0"/>
              </a:rPr>
              <a:t>soûi</a:t>
            </a:r>
            <a:r>
              <a:rPr lang="en-US" sz="2800" b="1" dirty="0">
                <a:solidFill>
                  <a:srgbClr val="FFFF00"/>
                </a:solidFill>
                <a:latin typeface="VNI-Times" pitchFamily="2" charset="0"/>
              </a:rPr>
              <a:t>.</a:t>
            </a:r>
            <a:endParaRPr lang="en-US" sz="2800" b="1" i="1" dirty="0">
              <a:solidFill>
                <a:srgbClr val="FFFF00"/>
              </a:solidFill>
              <a:latin typeface="VNI-Times" pitchFamily="2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 b="1" i="1" dirty="0">
                <a:latin typeface="VNI-Times" pitchFamily="2" charset="0"/>
              </a:rPr>
              <a:t>3. </a:t>
            </a:r>
            <a:r>
              <a:rPr lang="en-US" sz="2800" b="1" i="1" dirty="0" err="1">
                <a:latin typeface="VNI-Times" pitchFamily="2" charset="0"/>
              </a:rPr>
              <a:t>Giai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ñoaïn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bieán</a:t>
            </a:r>
            <a:r>
              <a:rPr lang="en-US" sz="2800" b="1" i="1" dirty="0">
                <a:latin typeface="VNI-Times" pitchFamily="2" charset="0"/>
              </a:rPr>
              <a:t> </a:t>
            </a:r>
            <a:r>
              <a:rPr lang="en-US" sz="2800" b="1" i="1" dirty="0" err="1">
                <a:latin typeface="VNI-Times" pitchFamily="2" charset="0"/>
              </a:rPr>
              <a:t>chöùng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defRPr/>
            </a:pP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Khoâng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ra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ñöôïc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baùm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chaët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=&gt;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xô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hoaù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,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heïp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NQ,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öù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nöôùc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.</a:t>
            </a:r>
          </a:p>
          <a:p>
            <a:pPr lvl="1" eaLnBrk="1" hangingPunct="1">
              <a:defRPr/>
            </a:pP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Nhieãm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VNI-Times" pitchFamily="2" charset="0"/>
              </a:rPr>
              <a:t>truøng</a:t>
            </a:r>
            <a:r>
              <a:rPr lang="en-US" sz="2400" dirty="0">
                <a:solidFill>
                  <a:srgbClr val="0070C0"/>
                </a:solidFill>
                <a:latin typeface="VNI-Times" pitchFamily="2" charset="0"/>
              </a:rPr>
              <a:t> =&gt;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chuû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moâ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thaän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seõ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bò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phaù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huûy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(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thaän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 </a:t>
            </a:r>
            <a:r>
              <a:rPr lang="en-US" sz="2400" dirty="0" err="1">
                <a:solidFill>
                  <a:srgbClr val="00FF00"/>
                </a:solidFill>
                <a:latin typeface="VNI-Times" pitchFamily="2" charset="0"/>
              </a:rPr>
              <a:t>muû</a:t>
            </a:r>
            <a:r>
              <a:rPr lang="en-US" sz="2400" dirty="0">
                <a:solidFill>
                  <a:srgbClr val="00FF00"/>
                </a:solidFill>
                <a:latin typeface="VNI-Times" pitchFamily="2" charset="0"/>
              </a:rPr>
              <a:t>) 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718</TotalTime>
  <Words>2151</Words>
  <Application>Microsoft Office PowerPoint</Application>
  <PresentationFormat>On-screen Show (4:3)</PresentationFormat>
  <Paragraphs>293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Corbel</vt:lpstr>
      <vt:lpstr>VNI-Times</vt:lpstr>
      <vt:lpstr>VNI-Broad</vt:lpstr>
      <vt:lpstr>VNI-Helve</vt:lpstr>
      <vt:lpstr>VNI-Commerce</vt:lpstr>
      <vt:lpstr>Times New Roman</vt:lpstr>
      <vt:lpstr>Wingdings 2</vt:lpstr>
      <vt:lpstr>Consolas</vt:lpstr>
      <vt:lpstr>Wingdings</vt:lpstr>
      <vt:lpstr>Arial</vt:lpstr>
      <vt:lpstr>Wingdings 3</vt:lpstr>
      <vt:lpstr>Tahoma</vt:lpstr>
      <vt:lpstr>Metro</vt:lpstr>
      <vt:lpstr>SỎI ĐƯỜNG TIẾT NIỆU </vt:lpstr>
      <vt:lpstr>ĐẠI CƯƠNG</vt:lpstr>
      <vt:lpstr>PowerPoint Presentation</vt:lpstr>
      <vt:lpstr>CẤU TRÚC SỎI</vt:lpstr>
      <vt:lpstr>NGUYÊN NHÂN SINH BỆNH</vt:lpstr>
      <vt:lpstr>PowerPoint Presentation</vt:lpstr>
      <vt:lpstr>PHÂN LOẠI</vt:lpstr>
      <vt:lpstr>Yeáu toá thuaän lôïi</vt:lpstr>
      <vt:lpstr>BIẾN CHỨNG</vt:lpstr>
      <vt:lpstr> Bieán chöùng</vt:lpstr>
      <vt:lpstr>Nhiễm khuẩn  </vt:lpstr>
      <vt:lpstr>LÂM SÀNG</vt:lpstr>
      <vt:lpstr>PowerPoint Presentation</vt:lpstr>
      <vt:lpstr>PowerPoint Presentation</vt:lpstr>
      <vt:lpstr>CẬN LÂM SÀNG</vt:lpstr>
      <vt:lpstr>3. Siêu âm bụng   * giãn đài bể thận   * sỏi niệu   * các bất thường khác </vt:lpstr>
      <vt:lpstr>4. X-quang heä nieäu: sỏi hệ tiết niệu cản quang </vt:lpstr>
      <vt:lpstr>PowerPoint Presentation</vt:lpstr>
      <vt:lpstr>PowerPoint Presentation</vt:lpstr>
      <vt:lpstr>PowerPoint Presentation</vt:lpstr>
      <vt:lpstr>6. Chụp CT</vt:lpstr>
      <vt:lpstr>PowerPoint Presentation</vt:lpstr>
      <vt:lpstr>PowerPoint Presentation</vt:lpstr>
      <vt:lpstr>7.Nội soi bàng quang </vt:lpstr>
      <vt:lpstr>PowerPoint Presentation</vt:lpstr>
      <vt:lpstr>PowerPoint Presentation</vt:lpstr>
      <vt:lpstr>PowerPoint Presentation</vt:lpstr>
      <vt:lpstr>PowerPoint Presentation</vt:lpstr>
      <vt:lpstr>CHẨN ĐOÁN</vt:lpstr>
      <vt:lpstr>Chẩn đoán (tiếp theo)</vt:lpstr>
      <vt:lpstr>Chẩn đoán (tiếp theo)</vt:lpstr>
      <vt:lpstr>ĐIỀU TRỊ</vt:lpstr>
      <vt:lpstr>Điều trị nội khoa</vt:lpstr>
      <vt:lpstr>Soûi URAT</vt:lpstr>
      <vt:lpstr>Can thieäp ngoaïi khoa </vt:lpstr>
      <vt:lpstr>Phöông Phaùp Taùn Soûi Ngoaøi Cô Theå Extracorporeal Shockwave Lithotripsy</vt:lpstr>
      <vt:lpstr>III.2.3. Taùn soûi ngoaøi cô theå (Lithotritie extracorporelle)  </vt:lpstr>
      <vt:lpstr>Phöông Phaùp Taùn Soûi Ngoaøi Cô Theå</vt:lpstr>
      <vt:lpstr>PowerPoint Presentation</vt:lpstr>
      <vt:lpstr>Phöông Phaùp Taùn Soûi Ngoaøi Cô Theå</vt:lpstr>
      <vt:lpstr>Phöông Phaùp Taùn Soûi Ngoaøi Cô Theå</vt:lpstr>
      <vt:lpstr>Chỉ định điều trị PCNL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Noäi soi nieäu quaûn ngöôïc doøng (URS) </vt:lpstr>
      <vt:lpstr>PowerPoint Presentation</vt:lpstr>
      <vt:lpstr>Laparoscopic urolithotomy</vt:lpstr>
      <vt:lpstr>Sỏi thận</vt:lpstr>
      <vt:lpstr>Phöông Phaùp Taùn Soûi Ngoaøi Cô Theå</vt:lpstr>
      <vt:lpstr>PowerPoint Presentation</vt:lpstr>
      <vt:lpstr>MOÅ MÔÛ LAÁY SOÛI NIEÄU</vt:lpstr>
      <vt:lpstr>Chæ ñònh: (Guideline 2007) </vt:lpstr>
      <vt:lpstr>Nguyeân taéc moå laáy soûi thaän: </vt:lpstr>
      <vt:lpstr>Phaãu thuaät Gil vernet vaø PT Dufour</vt:lpstr>
      <vt:lpstr> Phaãu thuaät Turner warwick</vt:lpstr>
      <vt:lpstr>Môû thaän laáy soûi vaø caét môû roäng nhu moâ thaän</vt:lpstr>
      <vt:lpstr>Caét boû cöïc döôùi thaän</vt:lpstr>
      <vt:lpstr>PHÒNG NGỪA</vt:lpstr>
      <vt:lpstr>TIÊN LƯỢNG</vt:lpstr>
      <vt:lpstr>CHAÂN THAØNH CAÛM ÔN!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SỎI ĐƯỜNG TIẾT NIỆU</dc:title>
  <dc:creator>user</dc:creator>
  <cp:lastModifiedBy>Vo Chau Hoang Long</cp:lastModifiedBy>
  <cp:revision>41</cp:revision>
  <dcterms:created xsi:type="dcterms:W3CDTF">2015-04-19T12:57:36Z</dcterms:created>
  <dcterms:modified xsi:type="dcterms:W3CDTF">2021-10-22T13:03:59Z</dcterms:modified>
</cp:coreProperties>
</file>